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notesMasterIdLst>
    <p:notesMasterId r:id="rId46"/>
  </p:notesMasterIdLst>
  <p:handoutMasterIdLst>
    <p:handoutMasterId r:id="rId47"/>
  </p:handoutMasterIdLst>
  <p:sldIdLst>
    <p:sldId id="994" r:id="rId2"/>
    <p:sldId id="1281" r:id="rId3"/>
    <p:sldId id="1205" r:id="rId4"/>
    <p:sldId id="1206" r:id="rId5"/>
    <p:sldId id="1208" r:id="rId6"/>
    <p:sldId id="1214" r:id="rId7"/>
    <p:sldId id="1256" r:id="rId8"/>
    <p:sldId id="1257" r:id="rId9"/>
    <p:sldId id="1293" r:id="rId10"/>
    <p:sldId id="1002" r:id="rId11"/>
    <p:sldId id="1212" r:id="rId12"/>
    <p:sldId id="1259" r:id="rId13"/>
    <p:sldId id="1262" r:id="rId14"/>
    <p:sldId id="1282" r:id="rId15"/>
    <p:sldId id="1251" r:id="rId16"/>
    <p:sldId id="1219" r:id="rId17"/>
    <p:sldId id="1220" r:id="rId18"/>
    <p:sldId id="1263" r:id="rId19"/>
    <p:sldId id="1234" r:id="rId20"/>
    <p:sldId id="1260" r:id="rId21"/>
    <p:sldId id="1298" r:id="rId22"/>
    <p:sldId id="1294" r:id="rId23"/>
    <p:sldId id="1296" r:id="rId24"/>
    <p:sldId id="1297" r:id="rId25"/>
    <p:sldId id="1057" r:id="rId26"/>
    <p:sldId id="1248" r:id="rId27"/>
    <p:sldId id="1249" r:id="rId28"/>
    <p:sldId id="1063" r:id="rId29"/>
    <p:sldId id="1064" r:id="rId30"/>
    <p:sldId id="1284" r:id="rId31"/>
    <p:sldId id="1285" r:id="rId32"/>
    <p:sldId id="1287" r:id="rId33"/>
    <p:sldId id="1125" r:id="rId34"/>
    <p:sldId id="1127" r:id="rId35"/>
    <p:sldId id="1129" r:id="rId36"/>
    <p:sldId id="1128" r:id="rId37"/>
    <p:sldId id="1299" r:id="rId38"/>
    <p:sldId id="1300" r:id="rId39"/>
    <p:sldId id="1292" r:id="rId40"/>
    <p:sldId id="1288" r:id="rId41"/>
    <p:sldId id="1289" r:id="rId42"/>
    <p:sldId id="1290" r:id="rId43"/>
    <p:sldId id="1291" r:id="rId44"/>
    <p:sldId id="1258" r:id="rId45"/>
  </p:sldIdLst>
  <p:sldSz cx="9144000" cy="6858000" type="screen4x3"/>
  <p:notesSz cx="6735763" cy="9799638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ECDF8"/>
    <a:srgbClr val="CCFF99"/>
    <a:srgbClr val="FF1515"/>
    <a:srgbClr val="FF0000"/>
    <a:srgbClr val="FF6600"/>
    <a:srgbClr val="0D97FF"/>
    <a:srgbClr val="B4F4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603" autoAdjust="0"/>
    <p:restoredTop sz="94624" autoAdjust="0"/>
  </p:normalViewPr>
  <p:slideViewPr>
    <p:cSldViewPr>
      <p:cViewPr>
        <p:scale>
          <a:sx n="75" d="100"/>
          <a:sy n="75" d="100"/>
        </p:scale>
        <p:origin x="-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86"/>
    </p:cViewPr>
  </p:sorterViewPr>
  <p:notesViewPr>
    <p:cSldViewPr>
      <p:cViewPr varScale="1">
        <p:scale>
          <a:sx n="76" d="100"/>
          <a:sy n="76" d="100"/>
        </p:scale>
        <p:origin x="-1956" y="-90"/>
      </p:cViewPr>
      <p:guideLst>
        <p:guide orient="horz" pos="3087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r.%20arun%20kumar\Desktop\Figure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lrMapOvr bg1="dk1" tx1="lt1" bg2="dk2" tx2="lt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3317901234568772E-2"/>
          <c:y val="0.16571611389664653"/>
          <c:w val="0.86659983474288516"/>
          <c:h val="0.7105000637433404"/>
        </c:manualLayout>
      </c:layout>
      <c:lineChart>
        <c:grouping val="standard"/>
        <c:ser>
          <c:idx val="0"/>
          <c:order val="0"/>
          <c:tx>
            <c:strRef>
              <c:f>Sheet3!$B$1</c:f>
              <c:strCache>
                <c:ptCount val="1"/>
                <c:pt idx="0">
                  <c:v>Power Demand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Sheet3!$A$2:$A$25</c:f>
              <c:numCache>
                <c:formatCode>h:mm;@</c:formatCode>
                <c:ptCount val="24"/>
                <c:pt idx="0">
                  <c:v>0</c:v>
                </c:pt>
                <c:pt idx="1">
                  <c:v>4.1666666666666692E-2</c:v>
                </c:pt>
                <c:pt idx="2">
                  <c:v>8.3333333333333565E-2</c:v>
                </c:pt>
                <c:pt idx="3">
                  <c:v>0.125</c:v>
                </c:pt>
                <c:pt idx="4">
                  <c:v>0.16666666666666691</c:v>
                </c:pt>
                <c:pt idx="5">
                  <c:v>0.20833333333333443</c:v>
                </c:pt>
                <c:pt idx="6">
                  <c:v>0.25</c:v>
                </c:pt>
                <c:pt idx="7">
                  <c:v>0.29166666666666996</c:v>
                </c:pt>
                <c:pt idx="8">
                  <c:v>0.33333333333333298</c:v>
                </c:pt>
                <c:pt idx="9">
                  <c:v>0.37500000000000228</c:v>
                </c:pt>
                <c:pt idx="10">
                  <c:v>0.41666666666666996</c:v>
                </c:pt>
                <c:pt idx="11">
                  <c:v>0.45833333333333293</c:v>
                </c:pt>
                <c:pt idx="12">
                  <c:v>0.5</c:v>
                </c:pt>
                <c:pt idx="13">
                  <c:v>0.54166666666666696</c:v>
                </c:pt>
                <c:pt idx="14">
                  <c:v>0.5833333333333327</c:v>
                </c:pt>
                <c:pt idx="15">
                  <c:v>0.62500000000000466</c:v>
                </c:pt>
                <c:pt idx="16">
                  <c:v>0.66666666666666763</c:v>
                </c:pt>
                <c:pt idx="17">
                  <c:v>0.70833333333333304</c:v>
                </c:pt>
                <c:pt idx="18">
                  <c:v>0.75000000000000466</c:v>
                </c:pt>
                <c:pt idx="19">
                  <c:v>0.79166666666666696</c:v>
                </c:pt>
                <c:pt idx="20">
                  <c:v>0.83333333333333304</c:v>
                </c:pt>
                <c:pt idx="21">
                  <c:v>0.87500000000000466</c:v>
                </c:pt>
                <c:pt idx="22">
                  <c:v>0.91666666666666696</c:v>
                </c:pt>
                <c:pt idx="23">
                  <c:v>0.95833333333333304</c:v>
                </c:pt>
              </c:numCache>
            </c:numRef>
          </c:cat>
          <c:val>
            <c:numRef>
              <c:f>Sheet3!$B$2:$B$25</c:f>
              <c:numCache>
                <c:formatCode>General</c:formatCode>
                <c:ptCount val="24"/>
                <c:pt idx="0">
                  <c:v>16</c:v>
                </c:pt>
                <c:pt idx="1">
                  <c:v>16</c:v>
                </c:pt>
                <c:pt idx="2">
                  <c:v>16</c:v>
                </c:pt>
                <c:pt idx="3">
                  <c:v>16</c:v>
                </c:pt>
                <c:pt idx="4">
                  <c:v>16</c:v>
                </c:pt>
                <c:pt idx="5">
                  <c:v>16</c:v>
                </c:pt>
                <c:pt idx="6">
                  <c:v>16</c:v>
                </c:pt>
                <c:pt idx="7">
                  <c:v>17.600000000000001</c:v>
                </c:pt>
                <c:pt idx="8">
                  <c:v>28.8</c:v>
                </c:pt>
                <c:pt idx="9">
                  <c:v>24</c:v>
                </c:pt>
                <c:pt idx="10">
                  <c:v>36.800000000000004</c:v>
                </c:pt>
                <c:pt idx="11">
                  <c:v>36.800000000000004</c:v>
                </c:pt>
                <c:pt idx="12">
                  <c:v>35.200000000000003</c:v>
                </c:pt>
                <c:pt idx="13">
                  <c:v>33.6</c:v>
                </c:pt>
                <c:pt idx="14">
                  <c:v>24</c:v>
                </c:pt>
                <c:pt idx="15">
                  <c:v>19.200000000000003</c:v>
                </c:pt>
                <c:pt idx="16">
                  <c:v>19.200000000000003</c:v>
                </c:pt>
                <c:pt idx="17">
                  <c:v>32</c:v>
                </c:pt>
                <c:pt idx="18">
                  <c:v>56</c:v>
                </c:pt>
                <c:pt idx="19">
                  <c:v>96</c:v>
                </c:pt>
                <c:pt idx="20">
                  <c:v>96</c:v>
                </c:pt>
                <c:pt idx="21">
                  <c:v>80</c:v>
                </c:pt>
                <c:pt idx="22">
                  <c:v>56</c:v>
                </c:pt>
                <c:pt idx="23">
                  <c:v>16</c:v>
                </c:pt>
              </c:numCache>
            </c:numRef>
          </c:val>
        </c:ser>
        <c:ser>
          <c:idx val="2"/>
          <c:order val="1"/>
          <c:tx>
            <c:strRef>
              <c:f>Sheet3!$D$1</c:f>
              <c:strCache>
                <c:ptCount val="1"/>
                <c:pt idx="0">
                  <c:v>Hydro Generation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none"/>
          </c:marker>
          <c:cat>
            <c:numRef>
              <c:f>Sheet3!$A$2:$A$25</c:f>
              <c:numCache>
                <c:formatCode>h:mm;@</c:formatCode>
                <c:ptCount val="24"/>
                <c:pt idx="0">
                  <c:v>0</c:v>
                </c:pt>
                <c:pt idx="1">
                  <c:v>4.1666666666666692E-2</c:v>
                </c:pt>
                <c:pt idx="2">
                  <c:v>8.3333333333333565E-2</c:v>
                </c:pt>
                <c:pt idx="3">
                  <c:v>0.125</c:v>
                </c:pt>
                <c:pt idx="4">
                  <c:v>0.16666666666666691</c:v>
                </c:pt>
                <c:pt idx="5">
                  <c:v>0.20833333333333443</c:v>
                </c:pt>
                <c:pt idx="6">
                  <c:v>0.25</c:v>
                </c:pt>
                <c:pt idx="7">
                  <c:v>0.29166666666666996</c:v>
                </c:pt>
                <c:pt idx="8">
                  <c:v>0.33333333333333298</c:v>
                </c:pt>
                <c:pt idx="9">
                  <c:v>0.37500000000000228</c:v>
                </c:pt>
                <c:pt idx="10">
                  <c:v>0.41666666666666996</c:v>
                </c:pt>
                <c:pt idx="11">
                  <c:v>0.45833333333333293</c:v>
                </c:pt>
                <c:pt idx="12">
                  <c:v>0.5</c:v>
                </c:pt>
                <c:pt idx="13">
                  <c:v>0.54166666666666696</c:v>
                </c:pt>
                <c:pt idx="14">
                  <c:v>0.5833333333333327</c:v>
                </c:pt>
                <c:pt idx="15">
                  <c:v>0.62500000000000466</c:v>
                </c:pt>
                <c:pt idx="16">
                  <c:v>0.66666666666666763</c:v>
                </c:pt>
                <c:pt idx="17">
                  <c:v>0.70833333333333304</c:v>
                </c:pt>
                <c:pt idx="18">
                  <c:v>0.75000000000000466</c:v>
                </c:pt>
                <c:pt idx="19">
                  <c:v>0.79166666666666696</c:v>
                </c:pt>
                <c:pt idx="20">
                  <c:v>0.83333333333333304</c:v>
                </c:pt>
                <c:pt idx="21">
                  <c:v>0.87500000000000466</c:v>
                </c:pt>
                <c:pt idx="22">
                  <c:v>0.91666666666666696</c:v>
                </c:pt>
                <c:pt idx="23">
                  <c:v>0.95833333333333304</c:v>
                </c:pt>
              </c:numCache>
            </c:numRef>
          </c:cat>
          <c:val>
            <c:numRef>
              <c:f>Sheet3!$D$2:$D$25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</c:ser>
        <c:marker val="1"/>
        <c:axId val="69394432"/>
        <c:axId val="69396352"/>
      </c:lineChart>
      <c:catAx>
        <c:axId val="69394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Time (hour)</a:t>
                </a:r>
              </a:p>
            </c:rich>
          </c:tx>
          <c:layout/>
        </c:title>
        <c:numFmt formatCode="h:mm;@" sourceLinked="1"/>
        <c:tickLblPos val="nextTo"/>
        <c:txPr>
          <a:bodyPr rot="2940000"/>
          <a:lstStyle/>
          <a:p>
            <a:pPr>
              <a:defRPr lang="en-US"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9396352"/>
        <c:crosses val="autoZero"/>
        <c:auto val="1"/>
        <c:lblAlgn val="ctr"/>
        <c:lblOffset val="100"/>
      </c:catAx>
      <c:valAx>
        <c:axId val="693963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US"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Power</a:t>
                </a:r>
                <a:r>
                  <a:rPr lang="en-US" sz="1200" baseline="0">
                    <a:latin typeface="Times New Roman" pitchFamily="18" charset="0"/>
                    <a:cs typeface="Times New Roman" pitchFamily="18" charset="0"/>
                  </a:rPr>
                  <a:t> (KW)</a:t>
                </a:r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9394432"/>
        <c:crosses val="autoZero"/>
        <c:crossBetween val="midCat"/>
      </c:valAx>
    </c:plotArea>
    <c:legend>
      <c:legendPos val="t"/>
      <c:layout/>
      <c:spPr>
        <a:ln>
          <a:solidFill>
            <a:schemeClr val="tx1"/>
          </a:solidFill>
        </a:ln>
      </c:spPr>
      <c:txPr>
        <a:bodyPr/>
        <a:lstStyle/>
        <a:p>
          <a:pPr>
            <a:defRPr lang="en-US"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5448B8-1F14-4F9F-A3CA-1752D5AE3E0A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D0B90C-7847-45AB-A0F9-365BF3F15644}">
      <dgm:prSet phldrT="[Text]"/>
      <dgm:spPr/>
      <dgm:t>
        <a:bodyPr/>
        <a:lstStyle/>
        <a:p>
          <a:r>
            <a:rPr lang="en-US" dirty="0" smtClean="0"/>
            <a:t>Total No. of Unit Generated</a:t>
          </a:r>
          <a:endParaRPr lang="en-US" dirty="0"/>
        </a:p>
      </dgm:t>
    </dgm:pt>
    <dgm:pt modelId="{F42F6E80-89F4-4578-820F-19F7B2853D39}" type="parTrans" cxnId="{C55383F3-B252-44EF-B76C-D54672F09AD4}">
      <dgm:prSet/>
      <dgm:spPr/>
      <dgm:t>
        <a:bodyPr/>
        <a:lstStyle/>
        <a:p>
          <a:endParaRPr lang="en-US"/>
        </a:p>
      </dgm:t>
    </dgm:pt>
    <dgm:pt modelId="{757FFF88-4C34-4D50-8CD8-97BE3167B9A5}" type="sibTrans" cxnId="{C55383F3-B252-44EF-B76C-D54672F09AD4}">
      <dgm:prSet/>
      <dgm:spPr/>
      <dgm:t>
        <a:bodyPr/>
        <a:lstStyle/>
        <a:p>
          <a:endParaRPr lang="en-US"/>
        </a:p>
      </dgm:t>
    </dgm:pt>
    <dgm:pt modelId="{E38A7006-A920-4764-ABF0-12F18FC4D435}">
      <dgm:prSet phldrT="[Text]"/>
      <dgm:spPr/>
      <dgm:t>
        <a:bodyPr/>
        <a:lstStyle/>
        <a:p>
          <a:r>
            <a:rPr lang="en-US" dirty="0" smtClean="0"/>
            <a:t>Units consumed by villagers</a:t>
          </a:r>
        </a:p>
        <a:p>
          <a:r>
            <a:rPr lang="en-US" dirty="0" smtClean="0"/>
            <a:t>(@ Rs 2 per unit)</a:t>
          </a:r>
          <a:endParaRPr lang="en-US" dirty="0"/>
        </a:p>
      </dgm:t>
    </dgm:pt>
    <dgm:pt modelId="{0956DFF9-E749-48EB-A725-428DA46A0F0F}" type="parTrans" cxnId="{6C4998E0-088E-4259-8170-727D1FB5E8C3}">
      <dgm:prSet/>
      <dgm:spPr/>
      <dgm:t>
        <a:bodyPr/>
        <a:lstStyle/>
        <a:p>
          <a:endParaRPr lang="en-US"/>
        </a:p>
      </dgm:t>
    </dgm:pt>
    <dgm:pt modelId="{F0CB9060-9492-4BFB-B315-E9EC2EDB146D}" type="sibTrans" cxnId="{6C4998E0-088E-4259-8170-727D1FB5E8C3}">
      <dgm:prSet/>
      <dgm:spPr/>
      <dgm:t>
        <a:bodyPr/>
        <a:lstStyle/>
        <a:p>
          <a:endParaRPr lang="en-US"/>
        </a:p>
      </dgm:t>
    </dgm:pt>
    <dgm:pt modelId="{1382F7C1-0EBD-4D02-A771-CB72A9B1BCBE}">
      <dgm:prSet phldrT="[Text]"/>
      <dgm:spPr/>
      <dgm:t>
        <a:bodyPr/>
        <a:lstStyle/>
        <a:p>
          <a:r>
            <a:rPr lang="en-US" dirty="0" smtClean="0"/>
            <a:t>Remaining surplus unit are supplied  to grid</a:t>
          </a:r>
        </a:p>
        <a:p>
          <a:r>
            <a:rPr lang="en-US" dirty="0" smtClean="0"/>
            <a:t>(Tariff as per UPCL rates @ Rs. 2.85 per unit)</a:t>
          </a:r>
          <a:endParaRPr lang="en-US" dirty="0"/>
        </a:p>
      </dgm:t>
    </dgm:pt>
    <dgm:pt modelId="{F7777DE0-84B3-4ECA-9974-32BE0071E0F2}" type="parTrans" cxnId="{70C5CDA7-498D-47C9-A9BA-3125A7950871}">
      <dgm:prSet/>
      <dgm:spPr/>
      <dgm:t>
        <a:bodyPr/>
        <a:lstStyle/>
        <a:p>
          <a:endParaRPr lang="en-US"/>
        </a:p>
      </dgm:t>
    </dgm:pt>
    <dgm:pt modelId="{30C0961D-D73B-4638-9380-6DD2563B6791}" type="sibTrans" cxnId="{70C5CDA7-498D-47C9-A9BA-3125A7950871}">
      <dgm:prSet/>
      <dgm:spPr/>
      <dgm:t>
        <a:bodyPr/>
        <a:lstStyle/>
        <a:p>
          <a:endParaRPr lang="en-US"/>
        </a:p>
      </dgm:t>
    </dgm:pt>
    <dgm:pt modelId="{2F56149F-64A1-485D-B076-9C629528D609}">
      <dgm:prSet phldrT="[Text]"/>
      <dgm:spPr/>
      <dgm:t>
        <a:bodyPr/>
        <a:lstStyle/>
        <a:p>
          <a:r>
            <a:rPr lang="en-US" dirty="0" err="1" smtClean="0"/>
            <a:t>Ramgad</a:t>
          </a:r>
          <a:r>
            <a:rPr lang="en-US" dirty="0" smtClean="0"/>
            <a:t> Micro </a:t>
          </a:r>
          <a:r>
            <a:rPr lang="en-US" dirty="0" err="1" smtClean="0"/>
            <a:t>Hydel</a:t>
          </a:r>
          <a:r>
            <a:rPr lang="en-US" dirty="0" smtClean="0"/>
            <a:t> Project</a:t>
          </a:r>
          <a:endParaRPr lang="en-US" dirty="0"/>
        </a:p>
      </dgm:t>
    </dgm:pt>
    <dgm:pt modelId="{E67F60E1-0091-4CFE-B01C-1FB238C42F25}" type="parTrans" cxnId="{F1E41CAE-D73E-4C44-A03B-DB218536EE7B}">
      <dgm:prSet/>
      <dgm:spPr/>
      <dgm:t>
        <a:bodyPr/>
        <a:lstStyle/>
        <a:p>
          <a:endParaRPr lang="en-US"/>
        </a:p>
      </dgm:t>
    </dgm:pt>
    <dgm:pt modelId="{0AC96182-9173-4709-921E-813987812BA7}" type="sibTrans" cxnId="{F1E41CAE-D73E-4C44-A03B-DB218536EE7B}">
      <dgm:prSet/>
      <dgm:spPr/>
      <dgm:t>
        <a:bodyPr/>
        <a:lstStyle/>
        <a:p>
          <a:endParaRPr lang="en-US"/>
        </a:p>
      </dgm:t>
    </dgm:pt>
    <dgm:pt modelId="{FC6E6A46-EDB4-44D9-94F6-3D18A5C9E3CA}">
      <dgm:prSet phldrT="[Text]"/>
      <dgm:spPr/>
      <dgm:t>
        <a:bodyPr/>
        <a:lstStyle/>
        <a:p>
          <a:r>
            <a:rPr lang="en-US" dirty="0" smtClean="0"/>
            <a:t>Consumption of Units</a:t>
          </a:r>
          <a:endParaRPr lang="en-US" dirty="0"/>
        </a:p>
      </dgm:t>
    </dgm:pt>
    <dgm:pt modelId="{CAF21F3D-97AF-4C4F-B389-22C5FDAD1D83}" type="parTrans" cxnId="{FD695ED3-87AA-4BA9-96A8-B96918A47864}">
      <dgm:prSet/>
      <dgm:spPr/>
      <dgm:t>
        <a:bodyPr/>
        <a:lstStyle/>
        <a:p>
          <a:endParaRPr lang="en-US"/>
        </a:p>
      </dgm:t>
    </dgm:pt>
    <dgm:pt modelId="{F26B03B1-9BFE-4A1D-A41C-A1DBE07ED3AB}" type="sibTrans" cxnId="{FD695ED3-87AA-4BA9-96A8-B96918A47864}">
      <dgm:prSet/>
      <dgm:spPr/>
      <dgm:t>
        <a:bodyPr/>
        <a:lstStyle/>
        <a:p>
          <a:endParaRPr lang="en-US"/>
        </a:p>
      </dgm:t>
    </dgm:pt>
    <dgm:pt modelId="{91601F94-9370-4C73-AACC-F18041874B69}">
      <dgm:prSet phldrT="[Text]"/>
      <dgm:spPr/>
      <dgm:t>
        <a:bodyPr/>
        <a:lstStyle/>
        <a:p>
          <a:r>
            <a:rPr lang="en-US" dirty="0" smtClean="0"/>
            <a:t>Revenue generated</a:t>
          </a:r>
        </a:p>
      </dgm:t>
    </dgm:pt>
    <dgm:pt modelId="{E65320F2-C26C-46B1-A6F9-14F97A41A254}" type="sibTrans" cxnId="{C4FD3006-0E59-4817-894E-4B7F89496D7B}">
      <dgm:prSet/>
      <dgm:spPr/>
      <dgm:t>
        <a:bodyPr/>
        <a:lstStyle/>
        <a:p>
          <a:endParaRPr lang="en-US"/>
        </a:p>
      </dgm:t>
    </dgm:pt>
    <dgm:pt modelId="{AEC3CFEF-E280-4E31-8249-C4EAA82A98B2}" type="parTrans" cxnId="{C4FD3006-0E59-4817-894E-4B7F89496D7B}">
      <dgm:prSet/>
      <dgm:spPr/>
      <dgm:t>
        <a:bodyPr/>
        <a:lstStyle/>
        <a:p>
          <a:endParaRPr lang="en-US"/>
        </a:p>
      </dgm:t>
    </dgm:pt>
    <dgm:pt modelId="{22560F00-E9F9-4DC5-A1D1-F3E8545020BE}">
      <dgm:prSet/>
      <dgm:spPr/>
      <dgm:t>
        <a:bodyPr/>
        <a:lstStyle/>
        <a:p>
          <a:r>
            <a:rPr lang="en-US" dirty="0" smtClean="0"/>
            <a:t>25 % of  revenue received from UPCL is being provided to VEC</a:t>
          </a:r>
          <a:endParaRPr lang="en-US" dirty="0"/>
        </a:p>
      </dgm:t>
    </dgm:pt>
    <dgm:pt modelId="{FDFE43B3-D96E-4D2E-98EA-42921DE8703C}" type="sibTrans" cxnId="{0B66C5E9-B240-40B6-B74F-0CA209CBB24F}">
      <dgm:prSet/>
      <dgm:spPr/>
      <dgm:t>
        <a:bodyPr/>
        <a:lstStyle/>
        <a:p>
          <a:endParaRPr lang="en-US"/>
        </a:p>
      </dgm:t>
    </dgm:pt>
    <dgm:pt modelId="{6532A3E5-D163-4F14-8375-47ADC64D3883}" type="parTrans" cxnId="{0B66C5E9-B240-40B6-B74F-0CA209CBB24F}">
      <dgm:prSet/>
      <dgm:spPr/>
      <dgm:t>
        <a:bodyPr/>
        <a:lstStyle/>
        <a:p>
          <a:endParaRPr lang="en-US"/>
        </a:p>
      </dgm:t>
    </dgm:pt>
    <dgm:pt modelId="{BA94BB34-1F65-4DE4-A273-76770B0AC843}">
      <dgm:prSet/>
      <dgm:spPr/>
      <dgm:t>
        <a:bodyPr/>
        <a:lstStyle/>
        <a:p>
          <a:r>
            <a:rPr lang="en-US" dirty="0" smtClean="0"/>
            <a:t>100 % of revenue received from Villagers  being provided to Village  Energy Committee</a:t>
          </a:r>
          <a:endParaRPr lang="en-US" dirty="0"/>
        </a:p>
      </dgm:t>
    </dgm:pt>
    <dgm:pt modelId="{30F53E9E-387D-4C7E-BE0C-28FF70ED4B73}" type="sibTrans" cxnId="{BAABCFAD-DBB2-44FF-BDC5-FC8ACDC9B416}">
      <dgm:prSet/>
      <dgm:spPr/>
    </dgm:pt>
    <dgm:pt modelId="{6F222FDE-D80F-46A1-AC16-39BC675DEB3D}" type="parTrans" cxnId="{BAABCFAD-DBB2-44FF-BDC5-FC8ACDC9B416}">
      <dgm:prSet/>
      <dgm:spPr/>
      <dgm:t>
        <a:bodyPr/>
        <a:lstStyle/>
        <a:p>
          <a:endParaRPr lang="en-US"/>
        </a:p>
      </dgm:t>
    </dgm:pt>
    <dgm:pt modelId="{F86F68D5-56E0-477B-BE6D-C714781B13E8}">
      <dgm:prSet/>
      <dgm:spPr/>
      <dgm:t>
        <a:bodyPr/>
        <a:lstStyle/>
        <a:p>
          <a:r>
            <a:rPr lang="en-US" dirty="0" smtClean="0"/>
            <a:t>75 % to UREDA against capital Investments</a:t>
          </a:r>
          <a:endParaRPr lang="en-US" dirty="0"/>
        </a:p>
      </dgm:t>
    </dgm:pt>
    <dgm:pt modelId="{2EE10928-5538-47A4-A103-F8218479473C}" type="parTrans" cxnId="{CA93B9F3-EBB4-4A6C-9530-82387D1056E2}">
      <dgm:prSet/>
      <dgm:spPr/>
      <dgm:t>
        <a:bodyPr/>
        <a:lstStyle/>
        <a:p>
          <a:endParaRPr lang="en-US"/>
        </a:p>
      </dgm:t>
    </dgm:pt>
    <dgm:pt modelId="{DDA9FEFE-5773-438C-9BB8-2746F2C927F0}" type="sibTrans" cxnId="{CA93B9F3-EBB4-4A6C-9530-82387D1056E2}">
      <dgm:prSet/>
      <dgm:spPr/>
      <dgm:t>
        <a:bodyPr/>
        <a:lstStyle/>
        <a:p>
          <a:endParaRPr lang="en-US"/>
        </a:p>
      </dgm:t>
    </dgm:pt>
    <dgm:pt modelId="{CCC3B707-8040-4A4A-87A2-6702E09C2478}" type="pres">
      <dgm:prSet presAssocID="{F35448B8-1F14-4F9F-A3CA-1752D5AE3E0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E8E1EC-9588-45B8-97D4-60239E50C71D}" type="pres">
      <dgm:prSet presAssocID="{F35448B8-1F14-4F9F-A3CA-1752D5AE3E0A}" presName="hierFlow" presStyleCnt="0"/>
      <dgm:spPr/>
    </dgm:pt>
    <dgm:pt modelId="{D3890BB4-1E3C-4B79-A88D-2E1CC08A0BDF}" type="pres">
      <dgm:prSet presAssocID="{F35448B8-1F14-4F9F-A3CA-1752D5AE3E0A}" presName="firstBuf" presStyleCnt="0"/>
      <dgm:spPr/>
    </dgm:pt>
    <dgm:pt modelId="{56647B79-D9C9-4975-A6AA-8F3A8428B754}" type="pres">
      <dgm:prSet presAssocID="{F35448B8-1F14-4F9F-A3CA-1752D5AE3E0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346654C-5055-4A4C-8878-BD35A5B12A15}" type="pres">
      <dgm:prSet presAssocID="{3FD0B90C-7847-45AB-A0F9-365BF3F15644}" presName="Name17" presStyleCnt="0"/>
      <dgm:spPr/>
    </dgm:pt>
    <dgm:pt modelId="{40C43BA2-310C-4ACC-AF3A-B8D9B60063B4}" type="pres">
      <dgm:prSet presAssocID="{3FD0B90C-7847-45AB-A0F9-365BF3F1564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76C644-23E8-4E47-BBE3-DE12582209EB}" type="pres">
      <dgm:prSet presAssocID="{3FD0B90C-7847-45AB-A0F9-365BF3F15644}" presName="hierChild2" presStyleCnt="0"/>
      <dgm:spPr/>
    </dgm:pt>
    <dgm:pt modelId="{66881F25-C226-48CB-91FA-7A023C555A38}" type="pres">
      <dgm:prSet presAssocID="{0956DFF9-E749-48EB-A725-428DA46A0F0F}" presName="Name25" presStyleLbl="parChTrans1D2" presStyleIdx="0" presStyleCnt="2"/>
      <dgm:spPr/>
      <dgm:t>
        <a:bodyPr/>
        <a:lstStyle/>
        <a:p>
          <a:endParaRPr lang="en-US"/>
        </a:p>
      </dgm:t>
    </dgm:pt>
    <dgm:pt modelId="{D530DA44-C549-4CB2-A462-52236B00ADF5}" type="pres">
      <dgm:prSet presAssocID="{0956DFF9-E749-48EB-A725-428DA46A0F0F}" presName="connTx" presStyleLbl="parChTrans1D2" presStyleIdx="0" presStyleCnt="2"/>
      <dgm:spPr/>
      <dgm:t>
        <a:bodyPr/>
        <a:lstStyle/>
        <a:p>
          <a:endParaRPr lang="en-US"/>
        </a:p>
      </dgm:t>
    </dgm:pt>
    <dgm:pt modelId="{8A6722D9-15E4-41DF-88BE-F5EC89BA31D8}" type="pres">
      <dgm:prSet presAssocID="{E38A7006-A920-4764-ABF0-12F18FC4D435}" presName="Name30" presStyleCnt="0"/>
      <dgm:spPr/>
    </dgm:pt>
    <dgm:pt modelId="{237D5AAF-D1D8-4879-96F4-2FE7609E0B02}" type="pres">
      <dgm:prSet presAssocID="{E38A7006-A920-4764-ABF0-12F18FC4D435}" presName="level2Shape" presStyleLbl="node2" presStyleIdx="0" presStyleCnt="2"/>
      <dgm:spPr/>
      <dgm:t>
        <a:bodyPr/>
        <a:lstStyle/>
        <a:p>
          <a:endParaRPr lang="en-US"/>
        </a:p>
      </dgm:t>
    </dgm:pt>
    <dgm:pt modelId="{15F2C097-6045-4408-8C16-1D72AD36C8CC}" type="pres">
      <dgm:prSet presAssocID="{E38A7006-A920-4764-ABF0-12F18FC4D435}" presName="hierChild3" presStyleCnt="0"/>
      <dgm:spPr/>
    </dgm:pt>
    <dgm:pt modelId="{FB710532-CB4F-446A-A0A9-810EA6685378}" type="pres">
      <dgm:prSet presAssocID="{6F222FDE-D80F-46A1-AC16-39BC675DEB3D}" presName="Name25" presStyleLbl="parChTrans1D3" presStyleIdx="0" presStyleCnt="3"/>
      <dgm:spPr/>
      <dgm:t>
        <a:bodyPr/>
        <a:lstStyle/>
        <a:p>
          <a:endParaRPr lang="en-US"/>
        </a:p>
      </dgm:t>
    </dgm:pt>
    <dgm:pt modelId="{12B42AAF-1328-4F9C-AC43-3F0620AB6B79}" type="pres">
      <dgm:prSet presAssocID="{6F222FDE-D80F-46A1-AC16-39BC675DEB3D}" presName="connTx" presStyleLbl="parChTrans1D3" presStyleIdx="0" presStyleCnt="3"/>
      <dgm:spPr/>
      <dgm:t>
        <a:bodyPr/>
        <a:lstStyle/>
        <a:p>
          <a:endParaRPr lang="en-US"/>
        </a:p>
      </dgm:t>
    </dgm:pt>
    <dgm:pt modelId="{5CDBA8D1-13F1-4CF0-8C7B-5081705BF5F5}" type="pres">
      <dgm:prSet presAssocID="{BA94BB34-1F65-4DE4-A273-76770B0AC843}" presName="Name30" presStyleCnt="0"/>
      <dgm:spPr/>
    </dgm:pt>
    <dgm:pt modelId="{7E9788CF-A804-454E-BBEA-0BD2EDF25EC4}" type="pres">
      <dgm:prSet presAssocID="{BA94BB34-1F65-4DE4-A273-76770B0AC843}" presName="level2Shape" presStyleLbl="node3" presStyleIdx="0" presStyleCnt="3"/>
      <dgm:spPr/>
      <dgm:t>
        <a:bodyPr/>
        <a:lstStyle/>
        <a:p>
          <a:endParaRPr lang="en-US"/>
        </a:p>
      </dgm:t>
    </dgm:pt>
    <dgm:pt modelId="{823D5572-0D78-4325-97AC-18299FE764C9}" type="pres">
      <dgm:prSet presAssocID="{BA94BB34-1F65-4DE4-A273-76770B0AC843}" presName="hierChild3" presStyleCnt="0"/>
      <dgm:spPr/>
    </dgm:pt>
    <dgm:pt modelId="{C635DA38-FD7E-4A47-B528-2570EFA8242F}" type="pres">
      <dgm:prSet presAssocID="{F7777DE0-84B3-4ECA-9974-32BE0071E0F2}" presName="Name25" presStyleLbl="parChTrans1D2" presStyleIdx="1" presStyleCnt="2"/>
      <dgm:spPr/>
      <dgm:t>
        <a:bodyPr/>
        <a:lstStyle/>
        <a:p>
          <a:endParaRPr lang="en-US"/>
        </a:p>
      </dgm:t>
    </dgm:pt>
    <dgm:pt modelId="{53A3AC52-0A83-404E-BD51-4728209E0E2E}" type="pres">
      <dgm:prSet presAssocID="{F7777DE0-84B3-4ECA-9974-32BE0071E0F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4A04AF3-C779-4106-9D55-3428E6D5B3C3}" type="pres">
      <dgm:prSet presAssocID="{1382F7C1-0EBD-4D02-A771-CB72A9B1BCBE}" presName="Name30" presStyleCnt="0"/>
      <dgm:spPr/>
    </dgm:pt>
    <dgm:pt modelId="{7D4BF53E-18B4-4889-9D5D-BCEDD1427F17}" type="pres">
      <dgm:prSet presAssocID="{1382F7C1-0EBD-4D02-A771-CB72A9B1BCBE}" presName="level2Shape" presStyleLbl="node2" presStyleIdx="1" presStyleCnt="2"/>
      <dgm:spPr/>
      <dgm:t>
        <a:bodyPr/>
        <a:lstStyle/>
        <a:p>
          <a:endParaRPr lang="en-US"/>
        </a:p>
      </dgm:t>
    </dgm:pt>
    <dgm:pt modelId="{89B2EBAF-C129-4F40-A6E8-3DA089657317}" type="pres">
      <dgm:prSet presAssocID="{1382F7C1-0EBD-4D02-A771-CB72A9B1BCBE}" presName="hierChild3" presStyleCnt="0"/>
      <dgm:spPr/>
    </dgm:pt>
    <dgm:pt modelId="{9076E642-DA3F-48E6-8F1A-731BBB99F35A}" type="pres">
      <dgm:prSet presAssocID="{6532A3E5-D163-4F14-8375-47ADC64D3883}" presName="Name25" presStyleLbl="parChTrans1D3" presStyleIdx="1" presStyleCnt="3"/>
      <dgm:spPr/>
      <dgm:t>
        <a:bodyPr/>
        <a:lstStyle/>
        <a:p>
          <a:endParaRPr lang="en-US"/>
        </a:p>
      </dgm:t>
    </dgm:pt>
    <dgm:pt modelId="{792706D0-ED49-4B10-9017-A414E0685BDD}" type="pres">
      <dgm:prSet presAssocID="{6532A3E5-D163-4F14-8375-47ADC64D3883}" presName="connTx" presStyleLbl="parChTrans1D3" presStyleIdx="1" presStyleCnt="3"/>
      <dgm:spPr/>
      <dgm:t>
        <a:bodyPr/>
        <a:lstStyle/>
        <a:p>
          <a:endParaRPr lang="en-US"/>
        </a:p>
      </dgm:t>
    </dgm:pt>
    <dgm:pt modelId="{5DA88795-FB78-4F5A-9645-ADA3FEF3C71A}" type="pres">
      <dgm:prSet presAssocID="{22560F00-E9F9-4DC5-A1D1-F3E8545020BE}" presName="Name30" presStyleCnt="0"/>
      <dgm:spPr/>
    </dgm:pt>
    <dgm:pt modelId="{A6CE168D-E609-4081-AEBA-0F7895A65CD3}" type="pres">
      <dgm:prSet presAssocID="{22560F00-E9F9-4DC5-A1D1-F3E8545020BE}" presName="level2Shape" presStyleLbl="node3" presStyleIdx="1" presStyleCnt="3"/>
      <dgm:spPr/>
      <dgm:t>
        <a:bodyPr/>
        <a:lstStyle/>
        <a:p>
          <a:endParaRPr lang="en-US"/>
        </a:p>
      </dgm:t>
    </dgm:pt>
    <dgm:pt modelId="{F0DB04AA-2FDE-4DBD-A3D3-16DBE5FEAA17}" type="pres">
      <dgm:prSet presAssocID="{22560F00-E9F9-4DC5-A1D1-F3E8545020BE}" presName="hierChild3" presStyleCnt="0"/>
      <dgm:spPr/>
    </dgm:pt>
    <dgm:pt modelId="{14BDE256-359F-4B6B-BCD9-C08EF3CB72F4}" type="pres">
      <dgm:prSet presAssocID="{2EE10928-5538-47A4-A103-F8218479473C}" presName="Name25" presStyleLbl="parChTrans1D3" presStyleIdx="2" presStyleCnt="3"/>
      <dgm:spPr/>
      <dgm:t>
        <a:bodyPr/>
        <a:lstStyle/>
        <a:p>
          <a:endParaRPr lang="en-US"/>
        </a:p>
      </dgm:t>
    </dgm:pt>
    <dgm:pt modelId="{7A156EC5-4E92-48B5-AB6B-F1769C85C429}" type="pres">
      <dgm:prSet presAssocID="{2EE10928-5538-47A4-A103-F8218479473C}" presName="connTx" presStyleLbl="parChTrans1D3" presStyleIdx="2" presStyleCnt="3"/>
      <dgm:spPr/>
      <dgm:t>
        <a:bodyPr/>
        <a:lstStyle/>
        <a:p>
          <a:endParaRPr lang="en-US"/>
        </a:p>
      </dgm:t>
    </dgm:pt>
    <dgm:pt modelId="{B7FB9B0B-3016-4342-AAA2-B5CC182E2296}" type="pres">
      <dgm:prSet presAssocID="{F86F68D5-56E0-477B-BE6D-C714781B13E8}" presName="Name30" presStyleCnt="0"/>
      <dgm:spPr/>
    </dgm:pt>
    <dgm:pt modelId="{0CA0A605-7AA3-4E7C-BBBB-14A66C216603}" type="pres">
      <dgm:prSet presAssocID="{F86F68D5-56E0-477B-BE6D-C714781B13E8}" presName="level2Shape" presStyleLbl="node3" presStyleIdx="2" presStyleCnt="3"/>
      <dgm:spPr/>
      <dgm:t>
        <a:bodyPr/>
        <a:lstStyle/>
        <a:p>
          <a:endParaRPr lang="en-US"/>
        </a:p>
      </dgm:t>
    </dgm:pt>
    <dgm:pt modelId="{C00A5FE7-4775-4025-9729-F25E88C247F1}" type="pres">
      <dgm:prSet presAssocID="{F86F68D5-56E0-477B-BE6D-C714781B13E8}" presName="hierChild3" presStyleCnt="0"/>
      <dgm:spPr/>
    </dgm:pt>
    <dgm:pt modelId="{544276E8-FF06-4616-82A4-073DBB5AC0AC}" type="pres">
      <dgm:prSet presAssocID="{F35448B8-1F14-4F9F-A3CA-1752D5AE3E0A}" presName="bgShapesFlow" presStyleCnt="0"/>
      <dgm:spPr/>
    </dgm:pt>
    <dgm:pt modelId="{F5D4474D-C864-4B46-819A-69CF9C346686}" type="pres">
      <dgm:prSet presAssocID="{2F56149F-64A1-485D-B076-9C629528D609}" presName="rectComp" presStyleCnt="0"/>
      <dgm:spPr/>
    </dgm:pt>
    <dgm:pt modelId="{5790D6D2-A1C7-4EC8-9091-230CEC2E782A}" type="pres">
      <dgm:prSet presAssocID="{2F56149F-64A1-485D-B076-9C629528D609}" presName="bgRect" presStyleLbl="bgShp" presStyleIdx="0" presStyleCnt="3"/>
      <dgm:spPr/>
      <dgm:t>
        <a:bodyPr/>
        <a:lstStyle/>
        <a:p>
          <a:endParaRPr lang="en-US"/>
        </a:p>
      </dgm:t>
    </dgm:pt>
    <dgm:pt modelId="{43EF6354-D59E-4930-92C7-FE054A6C833B}" type="pres">
      <dgm:prSet presAssocID="{2F56149F-64A1-485D-B076-9C629528D609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60F77-A3E5-4A0B-A0C1-42A87423B61C}" type="pres">
      <dgm:prSet presAssocID="{2F56149F-64A1-485D-B076-9C629528D609}" presName="spComp" presStyleCnt="0"/>
      <dgm:spPr/>
    </dgm:pt>
    <dgm:pt modelId="{82BAE082-B809-4D59-9EA2-BF7AA16840E0}" type="pres">
      <dgm:prSet presAssocID="{2F56149F-64A1-485D-B076-9C629528D609}" presName="hSp" presStyleCnt="0"/>
      <dgm:spPr/>
    </dgm:pt>
    <dgm:pt modelId="{2CCF5428-ADA8-46D8-B6CD-AEE12107C530}" type="pres">
      <dgm:prSet presAssocID="{FC6E6A46-EDB4-44D9-94F6-3D18A5C9E3CA}" presName="rectComp" presStyleCnt="0"/>
      <dgm:spPr/>
    </dgm:pt>
    <dgm:pt modelId="{05CE77DF-16BD-4B3F-90E9-CCCFE59B360D}" type="pres">
      <dgm:prSet presAssocID="{FC6E6A46-EDB4-44D9-94F6-3D18A5C9E3CA}" presName="bgRect" presStyleLbl="bgShp" presStyleIdx="1" presStyleCnt="3"/>
      <dgm:spPr/>
      <dgm:t>
        <a:bodyPr/>
        <a:lstStyle/>
        <a:p>
          <a:endParaRPr lang="en-US"/>
        </a:p>
      </dgm:t>
    </dgm:pt>
    <dgm:pt modelId="{6A4467F8-CDE3-4C4D-A62C-2AFB2B37879E}" type="pres">
      <dgm:prSet presAssocID="{FC6E6A46-EDB4-44D9-94F6-3D18A5C9E3CA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9D73C-0A70-4EC7-B374-ACC1C6D8458C}" type="pres">
      <dgm:prSet presAssocID="{FC6E6A46-EDB4-44D9-94F6-3D18A5C9E3CA}" presName="spComp" presStyleCnt="0"/>
      <dgm:spPr/>
    </dgm:pt>
    <dgm:pt modelId="{564A47B5-595B-4947-BA34-18A3DD60C98C}" type="pres">
      <dgm:prSet presAssocID="{FC6E6A46-EDB4-44D9-94F6-3D18A5C9E3CA}" presName="hSp" presStyleCnt="0"/>
      <dgm:spPr/>
    </dgm:pt>
    <dgm:pt modelId="{C5809532-5087-4FDB-BE0B-A1AB0F91BB9D}" type="pres">
      <dgm:prSet presAssocID="{91601F94-9370-4C73-AACC-F18041874B69}" presName="rectComp" presStyleCnt="0"/>
      <dgm:spPr/>
    </dgm:pt>
    <dgm:pt modelId="{1A401DAF-7EA4-4B34-9CA4-A32582D668BF}" type="pres">
      <dgm:prSet presAssocID="{91601F94-9370-4C73-AACC-F18041874B69}" presName="bgRect" presStyleLbl="bgShp" presStyleIdx="2" presStyleCnt="3"/>
      <dgm:spPr/>
      <dgm:t>
        <a:bodyPr/>
        <a:lstStyle/>
        <a:p>
          <a:endParaRPr lang="en-US"/>
        </a:p>
      </dgm:t>
    </dgm:pt>
    <dgm:pt modelId="{E82BE798-C1D8-4AB0-9423-C9F07C50A998}" type="pres">
      <dgm:prSet presAssocID="{91601F94-9370-4C73-AACC-F18041874B69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FD3006-0E59-4817-894E-4B7F89496D7B}" srcId="{F35448B8-1F14-4F9F-A3CA-1752D5AE3E0A}" destId="{91601F94-9370-4C73-AACC-F18041874B69}" srcOrd="3" destOrd="0" parTransId="{AEC3CFEF-E280-4E31-8249-C4EAA82A98B2}" sibTransId="{E65320F2-C26C-46B1-A6F9-14F97A41A254}"/>
    <dgm:cxn modelId="{F1E41CAE-D73E-4C44-A03B-DB218536EE7B}" srcId="{F35448B8-1F14-4F9F-A3CA-1752D5AE3E0A}" destId="{2F56149F-64A1-485D-B076-9C629528D609}" srcOrd="1" destOrd="0" parTransId="{E67F60E1-0091-4CFE-B01C-1FB238C42F25}" sibTransId="{0AC96182-9173-4709-921E-813987812BA7}"/>
    <dgm:cxn modelId="{674195C6-C78F-4145-B419-95CCCE70BAD3}" type="presOf" srcId="{6532A3E5-D163-4F14-8375-47ADC64D3883}" destId="{9076E642-DA3F-48E6-8F1A-731BBB99F35A}" srcOrd="0" destOrd="0" presId="urn:microsoft.com/office/officeart/2005/8/layout/hierarchy5"/>
    <dgm:cxn modelId="{37DA3863-1A05-440A-9B4B-41216AB456DE}" type="presOf" srcId="{F7777DE0-84B3-4ECA-9974-32BE0071E0F2}" destId="{C635DA38-FD7E-4A47-B528-2570EFA8242F}" srcOrd="0" destOrd="0" presId="urn:microsoft.com/office/officeart/2005/8/layout/hierarchy5"/>
    <dgm:cxn modelId="{24974862-5673-44EC-961A-0908C5E742A4}" type="presOf" srcId="{FC6E6A46-EDB4-44D9-94F6-3D18A5C9E3CA}" destId="{6A4467F8-CDE3-4C4D-A62C-2AFB2B37879E}" srcOrd="1" destOrd="0" presId="urn:microsoft.com/office/officeart/2005/8/layout/hierarchy5"/>
    <dgm:cxn modelId="{FD695ED3-87AA-4BA9-96A8-B96918A47864}" srcId="{F35448B8-1F14-4F9F-A3CA-1752D5AE3E0A}" destId="{FC6E6A46-EDB4-44D9-94F6-3D18A5C9E3CA}" srcOrd="2" destOrd="0" parTransId="{CAF21F3D-97AF-4C4F-B389-22C5FDAD1D83}" sibTransId="{F26B03B1-9BFE-4A1D-A41C-A1DBE07ED3AB}"/>
    <dgm:cxn modelId="{010BB935-B7E2-466B-BA02-31F57795CA5B}" type="presOf" srcId="{E38A7006-A920-4764-ABF0-12F18FC4D435}" destId="{237D5AAF-D1D8-4879-96F4-2FE7609E0B02}" srcOrd="0" destOrd="0" presId="urn:microsoft.com/office/officeart/2005/8/layout/hierarchy5"/>
    <dgm:cxn modelId="{2814E0A8-A78D-4269-9857-4B773F2B71AA}" type="presOf" srcId="{BA94BB34-1F65-4DE4-A273-76770B0AC843}" destId="{7E9788CF-A804-454E-BBEA-0BD2EDF25EC4}" srcOrd="0" destOrd="0" presId="urn:microsoft.com/office/officeart/2005/8/layout/hierarchy5"/>
    <dgm:cxn modelId="{40EEFEEC-B7B0-4671-BF31-B3D14F185319}" type="presOf" srcId="{F86F68D5-56E0-477B-BE6D-C714781B13E8}" destId="{0CA0A605-7AA3-4E7C-BBBB-14A66C216603}" srcOrd="0" destOrd="0" presId="urn:microsoft.com/office/officeart/2005/8/layout/hierarchy5"/>
    <dgm:cxn modelId="{5B185EAA-50DE-4E6B-93B0-26D1E9860D7C}" type="presOf" srcId="{FC6E6A46-EDB4-44D9-94F6-3D18A5C9E3CA}" destId="{05CE77DF-16BD-4B3F-90E9-CCCFE59B360D}" srcOrd="0" destOrd="0" presId="urn:microsoft.com/office/officeart/2005/8/layout/hierarchy5"/>
    <dgm:cxn modelId="{D41C5C40-B281-4B38-BA73-459937B03516}" type="presOf" srcId="{6F222FDE-D80F-46A1-AC16-39BC675DEB3D}" destId="{12B42AAF-1328-4F9C-AC43-3F0620AB6B79}" srcOrd="1" destOrd="0" presId="urn:microsoft.com/office/officeart/2005/8/layout/hierarchy5"/>
    <dgm:cxn modelId="{3D8A38A3-2EA6-43FF-8FBD-982266F0D834}" type="presOf" srcId="{0956DFF9-E749-48EB-A725-428DA46A0F0F}" destId="{66881F25-C226-48CB-91FA-7A023C555A38}" srcOrd="0" destOrd="0" presId="urn:microsoft.com/office/officeart/2005/8/layout/hierarchy5"/>
    <dgm:cxn modelId="{D5306176-E052-443C-9A87-F3847F5D47A3}" type="presOf" srcId="{F7777DE0-84B3-4ECA-9974-32BE0071E0F2}" destId="{53A3AC52-0A83-404E-BD51-4728209E0E2E}" srcOrd="1" destOrd="0" presId="urn:microsoft.com/office/officeart/2005/8/layout/hierarchy5"/>
    <dgm:cxn modelId="{BAABCFAD-DBB2-44FF-BDC5-FC8ACDC9B416}" srcId="{E38A7006-A920-4764-ABF0-12F18FC4D435}" destId="{BA94BB34-1F65-4DE4-A273-76770B0AC843}" srcOrd="0" destOrd="0" parTransId="{6F222FDE-D80F-46A1-AC16-39BC675DEB3D}" sibTransId="{30F53E9E-387D-4C7E-BE0C-28FF70ED4B73}"/>
    <dgm:cxn modelId="{DBD9DC88-3762-4143-8165-760345B7B485}" type="presOf" srcId="{2F56149F-64A1-485D-B076-9C629528D609}" destId="{43EF6354-D59E-4930-92C7-FE054A6C833B}" srcOrd="1" destOrd="0" presId="urn:microsoft.com/office/officeart/2005/8/layout/hierarchy5"/>
    <dgm:cxn modelId="{0B66C5E9-B240-40B6-B74F-0CA209CBB24F}" srcId="{1382F7C1-0EBD-4D02-A771-CB72A9B1BCBE}" destId="{22560F00-E9F9-4DC5-A1D1-F3E8545020BE}" srcOrd="0" destOrd="0" parTransId="{6532A3E5-D163-4F14-8375-47ADC64D3883}" sibTransId="{FDFE43B3-D96E-4D2E-98EA-42921DE8703C}"/>
    <dgm:cxn modelId="{CA93B9F3-EBB4-4A6C-9530-82387D1056E2}" srcId="{1382F7C1-0EBD-4D02-A771-CB72A9B1BCBE}" destId="{F86F68D5-56E0-477B-BE6D-C714781B13E8}" srcOrd="1" destOrd="0" parTransId="{2EE10928-5538-47A4-A103-F8218479473C}" sibTransId="{DDA9FEFE-5773-438C-9BB8-2746F2C927F0}"/>
    <dgm:cxn modelId="{2D4FC734-B229-496A-9251-A6C38D5E6F79}" type="presOf" srcId="{0956DFF9-E749-48EB-A725-428DA46A0F0F}" destId="{D530DA44-C549-4CB2-A462-52236B00ADF5}" srcOrd="1" destOrd="0" presId="urn:microsoft.com/office/officeart/2005/8/layout/hierarchy5"/>
    <dgm:cxn modelId="{85E7AA34-8683-4FD7-991C-5CE343CBFF54}" type="presOf" srcId="{1382F7C1-0EBD-4D02-A771-CB72A9B1BCBE}" destId="{7D4BF53E-18B4-4889-9D5D-BCEDD1427F17}" srcOrd="0" destOrd="0" presId="urn:microsoft.com/office/officeart/2005/8/layout/hierarchy5"/>
    <dgm:cxn modelId="{8664E517-DD2E-4608-811E-59839C2C9265}" type="presOf" srcId="{6532A3E5-D163-4F14-8375-47ADC64D3883}" destId="{792706D0-ED49-4B10-9017-A414E0685BDD}" srcOrd="1" destOrd="0" presId="urn:microsoft.com/office/officeart/2005/8/layout/hierarchy5"/>
    <dgm:cxn modelId="{6006FF93-CE3E-41A2-B944-BBE8A5238813}" type="presOf" srcId="{2EE10928-5538-47A4-A103-F8218479473C}" destId="{14BDE256-359F-4B6B-BCD9-C08EF3CB72F4}" srcOrd="0" destOrd="0" presId="urn:microsoft.com/office/officeart/2005/8/layout/hierarchy5"/>
    <dgm:cxn modelId="{ABF39E7A-F52F-4939-9556-22579FF882E5}" type="presOf" srcId="{6F222FDE-D80F-46A1-AC16-39BC675DEB3D}" destId="{FB710532-CB4F-446A-A0A9-810EA6685378}" srcOrd="0" destOrd="0" presId="urn:microsoft.com/office/officeart/2005/8/layout/hierarchy5"/>
    <dgm:cxn modelId="{3AE425FE-C938-4731-9CA4-595E4C9887F5}" type="presOf" srcId="{22560F00-E9F9-4DC5-A1D1-F3E8545020BE}" destId="{A6CE168D-E609-4081-AEBA-0F7895A65CD3}" srcOrd="0" destOrd="0" presId="urn:microsoft.com/office/officeart/2005/8/layout/hierarchy5"/>
    <dgm:cxn modelId="{974B1AC9-B873-41C3-A6A9-C9DAC7DA1E86}" type="presOf" srcId="{2F56149F-64A1-485D-B076-9C629528D609}" destId="{5790D6D2-A1C7-4EC8-9091-230CEC2E782A}" srcOrd="0" destOrd="0" presId="urn:microsoft.com/office/officeart/2005/8/layout/hierarchy5"/>
    <dgm:cxn modelId="{5A5D70DD-EC6D-4BD9-9068-43226C3B763B}" type="presOf" srcId="{91601F94-9370-4C73-AACC-F18041874B69}" destId="{1A401DAF-7EA4-4B34-9CA4-A32582D668BF}" srcOrd="0" destOrd="0" presId="urn:microsoft.com/office/officeart/2005/8/layout/hierarchy5"/>
    <dgm:cxn modelId="{70C5CDA7-498D-47C9-A9BA-3125A7950871}" srcId="{3FD0B90C-7847-45AB-A0F9-365BF3F15644}" destId="{1382F7C1-0EBD-4D02-A771-CB72A9B1BCBE}" srcOrd="1" destOrd="0" parTransId="{F7777DE0-84B3-4ECA-9974-32BE0071E0F2}" sibTransId="{30C0961D-D73B-4638-9380-6DD2563B6791}"/>
    <dgm:cxn modelId="{6C4998E0-088E-4259-8170-727D1FB5E8C3}" srcId="{3FD0B90C-7847-45AB-A0F9-365BF3F15644}" destId="{E38A7006-A920-4764-ABF0-12F18FC4D435}" srcOrd="0" destOrd="0" parTransId="{0956DFF9-E749-48EB-A725-428DA46A0F0F}" sibTransId="{F0CB9060-9492-4BFB-B315-E9EC2EDB146D}"/>
    <dgm:cxn modelId="{7ACD2E80-56DA-4475-91AB-CC2A1BAA6FE4}" type="presOf" srcId="{3FD0B90C-7847-45AB-A0F9-365BF3F15644}" destId="{40C43BA2-310C-4ACC-AF3A-B8D9B60063B4}" srcOrd="0" destOrd="0" presId="urn:microsoft.com/office/officeart/2005/8/layout/hierarchy5"/>
    <dgm:cxn modelId="{65DC5EE1-A7FA-461D-8285-48A22EFB0204}" type="presOf" srcId="{2EE10928-5538-47A4-A103-F8218479473C}" destId="{7A156EC5-4E92-48B5-AB6B-F1769C85C429}" srcOrd="1" destOrd="0" presId="urn:microsoft.com/office/officeart/2005/8/layout/hierarchy5"/>
    <dgm:cxn modelId="{708C6FB5-FBA2-4358-B2D9-9E1C3C355404}" type="presOf" srcId="{F35448B8-1F14-4F9F-A3CA-1752D5AE3E0A}" destId="{CCC3B707-8040-4A4A-87A2-6702E09C2478}" srcOrd="0" destOrd="0" presId="urn:microsoft.com/office/officeart/2005/8/layout/hierarchy5"/>
    <dgm:cxn modelId="{3F00BB07-C9E2-4B6F-80CA-4A5B65A7F260}" type="presOf" srcId="{91601F94-9370-4C73-AACC-F18041874B69}" destId="{E82BE798-C1D8-4AB0-9423-C9F07C50A998}" srcOrd="1" destOrd="0" presId="urn:microsoft.com/office/officeart/2005/8/layout/hierarchy5"/>
    <dgm:cxn modelId="{C55383F3-B252-44EF-B76C-D54672F09AD4}" srcId="{F35448B8-1F14-4F9F-A3CA-1752D5AE3E0A}" destId="{3FD0B90C-7847-45AB-A0F9-365BF3F15644}" srcOrd="0" destOrd="0" parTransId="{F42F6E80-89F4-4578-820F-19F7B2853D39}" sibTransId="{757FFF88-4C34-4D50-8CD8-97BE3167B9A5}"/>
    <dgm:cxn modelId="{6B3BEF44-3F5D-4986-B52D-A6B4DE15EBB3}" type="presParOf" srcId="{CCC3B707-8040-4A4A-87A2-6702E09C2478}" destId="{A0E8E1EC-9588-45B8-97D4-60239E50C71D}" srcOrd="0" destOrd="0" presId="urn:microsoft.com/office/officeart/2005/8/layout/hierarchy5"/>
    <dgm:cxn modelId="{BE8AD9F9-362E-4F5E-B7D8-7515874F2513}" type="presParOf" srcId="{A0E8E1EC-9588-45B8-97D4-60239E50C71D}" destId="{D3890BB4-1E3C-4B79-A88D-2E1CC08A0BDF}" srcOrd="0" destOrd="0" presId="urn:microsoft.com/office/officeart/2005/8/layout/hierarchy5"/>
    <dgm:cxn modelId="{D0B933F5-6B88-4187-AFCE-755F076F5170}" type="presParOf" srcId="{A0E8E1EC-9588-45B8-97D4-60239E50C71D}" destId="{56647B79-D9C9-4975-A6AA-8F3A8428B754}" srcOrd="1" destOrd="0" presId="urn:microsoft.com/office/officeart/2005/8/layout/hierarchy5"/>
    <dgm:cxn modelId="{5B2928E6-10C1-46B6-9906-8DB7AD0945B2}" type="presParOf" srcId="{56647B79-D9C9-4975-A6AA-8F3A8428B754}" destId="{3346654C-5055-4A4C-8878-BD35A5B12A15}" srcOrd="0" destOrd="0" presId="urn:microsoft.com/office/officeart/2005/8/layout/hierarchy5"/>
    <dgm:cxn modelId="{2A953CFF-4110-4271-8EB6-2AD6001D7470}" type="presParOf" srcId="{3346654C-5055-4A4C-8878-BD35A5B12A15}" destId="{40C43BA2-310C-4ACC-AF3A-B8D9B60063B4}" srcOrd="0" destOrd="0" presId="urn:microsoft.com/office/officeart/2005/8/layout/hierarchy5"/>
    <dgm:cxn modelId="{9642BE05-6FE5-47C9-8C42-1C6479725DE8}" type="presParOf" srcId="{3346654C-5055-4A4C-8878-BD35A5B12A15}" destId="{2376C644-23E8-4E47-BBE3-DE12582209EB}" srcOrd="1" destOrd="0" presId="urn:microsoft.com/office/officeart/2005/8/layout/hierarchy5"/>
    <dgm:cxn modelId="{198E6156-EE73-4B5E-85ED-E3E580B97CDC}" type="presParOf" srcId="{2376C644-23E8-4E47-BBE3-DE12582209EB}" destId="{66881F25-C226-48CB-91FA-7A023C555A38}" srcOrd="0" destOrd="0" presId="urn:microsoft.com/office/officeart/2005/8/layout/hierarchy5"/>
    <dgm:cxn modelId="{0FE8AE5F-D7F0-45FC-81FE-BC833C3D4784}" type="presParOf" srcId="{66881F25-C226-48CB-91FA-7A023C555A38}" destId="{D530DA44-C549-4CB2-A462-52236B00ADF5}" srcOrd="0" destOrd="0" presId="urn:microsoft.com/office/officeart/2005/8/layout/hierarchy5"/>
    <dgm:cxn modelId="{334043A4-F63D-410E-8CDD-51550FD3A495}" type="presParOf" srcId="{2376C644-23E8-4E47-BBE3-DE12582209EB}" destId="{8A6722D9-15E4-41DF-88BE-F5EC89BA31D8}" srcOrd="1" destOrd="0" presId="urn:microsoft.com/office/officeart/2005/8/layout/hierarchy5"/>
    <dgm:cxn modelId="{07C729FD-2709-441C-85FB-6A25312EE6DD}" type="presParOf" srcId="{8A6722D9-15E4-41DF-88BE-F5EC89BA31D8}" destId="{237D5AAF-D1D8-4879-96F4-2FE7609E0B02}" srcOrd="0" destOrd="0" presId="urn:microsoft.com/office/officeart/2005/8/layout/hierarchy5"/>
    <dgm:cxn modelId="{516BDC0B-935E-4CA9-8C49-6DA543CA78F2}" type="presParOf" srcId="{8A6722D9-15E4-41DF-88BE-F5EC89BA31D8}" destId="{15F2C097-6045-4408-8C16-1D72AD36C8CC}" srcOrd="1" destOrd="0" presId="urn:microsoft.com/office/officeart/2005/8/layout/hierarchy5"/>
    <dgm:cxn modelId="{77C58E9E-C1B6-433A-8494-4D0064BEC4CA}" type="presParOf" srcId="{15F2C097-6045-4408-8C16-1D72AD36C8CC}" destId="{FB710532-CB4F-446A-A0A9-810EA6685378}" srcOrd="0" destOrd="0" presId="urn:microsoft.com/office/officeart/2005/8/layout/hierarchy5"/>
    <dgm:cxn modelId="{384774DB-B076-4E10-962A-B23666450488}" type="presParOf" srcId="{FB710532-CB4F-446A-A0A9-810EA6685378}" destId="{12B42AAF-1328-4F9C-AC43-3F0620AB6B79}" srcOrd="0" destOrd="0" presId="urn:microsoft.com/office/officeart/2005/8/layout/hierarchy5"/>
    <dgm:cxn modelId="{FB695546-4E3B-4DB2-A599-9E259497D106}" type="presParOf" srcId="{15F2C097-6045-4408-8C16-1D72AD36C8CC}" destId="{5CDBA8D1-13F1-4CF0-8C7B-5081705BF5F5}" srcOrd="1" destOrd="0" presId="urn:microsoft.com/office/officeart/2005/8/layout/hierarchy5"/>
    <dgm:cxn modelId="{97404B48-413B-4357-804B-E81AB8032E8E}" type="presParOf" srcId="{5CDBA8D1-13F1-4CF0-8C7B-5081705BF5F5}" destId="{7E9788CF-A804-454E-BBEA-0BD2EDF25EC4}" srcOrd="0" destOrd="0" presId="urn:microsoft.com/office/officeart/2005/8/layout/hierarchy5"/>
    <dgm:cxn modelId="{3169C7B0-2881-47C3-9F4C-1351E62E915C}" type="presParOf" srcId="{5CDBA8D1-13F1-4CF0-8C7B-5081705BF5F5}" destId="{823D5572-0D78-4325-97AC-18299FE764C9}" srcOrd="1" destOrd="0" presId="urn:microsoft.com/office/officeart/2005/8/layout/hierarchy5"/>
    <dgm:cxn modelId="{BAA5B6BA-4B88-4F44-95F5-C1F9767370D1}" type="presParOf" srcId="{2376C644-23E8-4E47-BBE3-DE12582209EB}" destId="{C635DA38-FD7E-4A47-B528-2570EFA8242F}" srcOrd="2" destOrd="0" presId="urn:microsoft.com/office/officeart/2005/8/layout/hierarchy5"/>
    <dgm:cxn modelId="{36B994DC-5805-4539-8B34-A18493E41FC7}" type="presParOf" srcId="{C635DA38-FD7E-4A47-B528-2570EFA8242F}" destId="{53A3AC52-0A83-404E-BD51-4728209E0E2E}" srcOrd="0" destOrd="0" presId="urn:microsoft.com/office/officeart/2005/8/layout/hierarchy5"/>
    <dgm:cxn modelId="{A2E25EBE-E183-4DE9-857B-1206C7FA8077}" type="presParOf" srcId="{2376C644-23E8-4E47-BBE3-DE12582209EB}" destId="{B4A04AF3-C779-4106-9D55-3428E6D5B3C3}" srcOrd="3" destOrd="0" presId="urn:microsoft.com/office/officeart/2005/8/layout/hierarchy5"/>
    <dgm:cxn modelId="{774C2092-AAF7-4665-8148-EE01B71848C8}" type="presParOf" srcId="{B4A04AF3-C779-4106-9D55-3428E6D5B3C3}" destId="{7D4BF53E-18B4-4889-9D5D-BCEDD1427F17}" srcOrd="0" destOrd="0" presId="urn:microsoft.com/office/officeart/2005/8/layout/hierarchy5"/>
    <dgm:cxn modelId="{9F16D210-9FBA-4285-8B06-16CEF3A392D3}" type="presParOf" srcId="{B4A04AF3-C779-4106-9D55-3428E6D5B3C3}" destId="{89B2EBAF-C129-4F40-A6E8-3DA089657317}" srcOrd="1" destOrd="0" presId="urn:microsoft.com/office/officeart/2005/8/layout/hierarchy5"/>
    <dgm:cxn modelId="{9318CC91-188B-4746-B23F-53DDA7DDB26D}" type="presParOf" srcId="{89B2EBAF-C129-4F40-A6E8-3DA089657317}" destId="{9076E642-DA3F-48E6-8F1A-731BBB99F35A}" srcOrd="0" destOrd="0" presId="urn:microsoft.com/office/officeart/2005/8/layout/hierarchy5"/>
    <dgm:cxn modelId="{297263DC-9F9F-47CD-BC9D-D6AF551ED671}" type="presParOf" srcId="{9076E642-DA3F-48E6-8F1A-731BBB99F35A}" destId="{792706D0-ED49-4B10-9017-A414E0685BDD}" srcOrd="0" destOrd="0" presId="urn:microsoft.com/office/officeart/2005/8/layout/hierarchy5"/>
    <dgm:cxn modelId="{4D46EF28-5074-42CE-B461-75CA513FA8E5}" type="presParOf" srcId="{89B2EBAF-C129-4F40-A6E8-3DA089657317}" destId="{5DA88795-FB78-4F5A-9645-ADA3FEF3C71A}" srcOrd="1" destOrd="0" presId="urn:microsoft.com/office/officeart/2005/8/layout/hierarchy5"/>
    <dgm:cxn modelId="{BBA84A40-4D1C-48EE-A006-3AEF5BF2B79F}" type="presParOf" srcId="{5DA88795-FB78-4F5A-9645-ADA3FEF3C71A}" destId="{A6CE168D-E609-4081-AEBA-0F7895A65CD3}" srcOrd="0" destOrd="0" presId="urn:microsoft.com/office/officeart/2005/8/layout/hierarchy5"/>
    <dgm:cxn modelId="{60E6F116-E717-46FB-9308-E4949057BB25}" type="presParOf" srcId="{5DA88795-FB78-4F5A-9645-ADA3FEF3C71A}" destId="{F0DB04AA-2FDE-4DBD-A3D3-16DBE5FEAA17}" srcOrd="1" destOrd="0" presId="urn:microsoft.com/office/officeart/2005/8/layout/hierarchy5"/>
    <dgm:cxn modelId="{B9B8E02B-E15A-4F5B-A4D8-75B0B33BFE86}" type="presParOf" srcId="{89B2EBAF-C129-4F40-A6E8-3DA089657317}" destId="{14BDE256-359F-4B6B-BCD9-C08EF3CB72F4}" srcOrd="2" destOrd="0" presId="urn:microsoft.com/office/officeart/2005/8/layout/hierarchy5"/>
    <dgm:cxn modelId="{4D83A1D9-85D3-45CC-9D9F-24CB37BC0806}" type="presParOf" srcId="{14BDE256-359F-4B6B-BCD9-C08EF3CB72F4}" destId="{7A156EC5-4E92-48B5-AB6B-F1769C85C429}" srcOrd="0" destOrd="0" presId="urn:microsoft.com/office/officeart/2005/8/layout/hierarchy5"/>
    <dgm:cxn modelId="{9524204C-988D-4BAF-982B-F95053DD33AA}" type="presParOf" srcId="{89B2EBAF-C129-4F40-A6E8-3DA089657317}" destId="{B7FB9B0B-3016-4342-AAA2-B5CC182E2296}" srcOrd="3" destOrd="0" presId="urn:microsoft.com/office/officeart/2005/8/layout/hierarchy5"/>
    <dgm:cxn modelId="{74D2B6C4-EDD7-4893-9523-5467E99B31F8}" type="presParOf" srcId="{B7FB9B0B-3016-4342-AAA2-B5CC182E2296}" destId="{0CA0A605-7AA3-4E7C-BBBB-14A66C216603}" srcOrd="0" destOrd="0" presId="urn:microsoft.com/office/officeart/2005/8/layout/hierarchy5"/>
    <dgm:cxn modelId="{2E84CD1A-5BB2-4A8F-A213-E3C1D409943A}" type="presParOf" srcId="{B7FB9B0B-3016-4342-AAA2-B5CC182E2296}" destId="{C00A5FE7-4775-4025-9729-F25E88C247F1}" srcOrd="1" destOrd="0" presId="urn:microsoft.com/office/officeart/2005/8/layout/hierarchy5"/>
    <dgm:cxn modelId="{0079FA93-DBA2-477F-B3BE-39B6F35873C7}" type="presParOf" srcId="{CCC3B707-8040-4A4A-87A2-6702E09C2478}" destId="{544276E8-FF06-4616-82A4-073DBB5AC0AC}" srcOrd="1" destOrd="0" presId="urn:microsoft.com/office/officeart/2005/8/layout/hierarchy5"/>
    <dgm:cxn modelId="{BE7F503C-B10D-4EA3-A88A-DC05F14C2A2C}" type="presParOf" srcId="{544276E8-FF06-4616-82A4-073DBB5AC0AC}" destId="{F5D4474D-C864-4B46-819A-69CF9C346686}" srcOrd="0" destOrd="0" presId="urn:microsoft.com/office/officeart/2005/8/layout/hierarchy5"/>
    <dgm:cxn modelId="{642292BA-E2F4-4B8E-8B44-79789BDD7009}" type="presParOf" srcId="{F5D4474D-C864-4B46-819A-69CF9C346686}" destId="{5790D6D2-A1C7-4EC8-9091-230CEC2E782A}" srcOrd="0" destOrd="0" presId="urn:microsoft.com/office/officeart/2005/8/layout/hierarchy5"/>
    <dgm:cxn modelId="{BA9A0AD7-E863-4A26-97C1-9D6043D6C96D}" type="presParOf" srcId="{F5D4474D-C864-4B46-819A-69CF9C346686}" destId="{43EF6354-D59E-4930-92C7-FE054A6C833B}" srcOrd="1" destOrd="0" presId="urn:microsoft.com/office/officeart/2005/8/layout/hierarchy5"/>
    <dgm:cxn modelId="{BA38A54C-ADC7-4D4B-9F30-D8261CC20CC7}" type="presParOf" srcId="{544276E8-FF06-4616-82A4-073DBB5AC0AC}" destId="{AFE60F77-A3E5-4A0B-A0C1-42A87423B61C}" srcOrd="1" destOrd="0" presId="urn:microsoft.com/office/officeart/2005/8/layout/hierarchy5"/>
    <dgm:cxn modelId="{49F259F7-AD6F-4A9F-998B-1EE843DB45BC}" type="presParOf" srcId="{AFE60F77-A3E5-4A0B-A0C1-42A87423B61C}" destId="{82BAE082-B809-4D59-9EA2-BF7AA16840E0}" srcOrd="0" destOrd="0" presId="urn:microsoft.com/office/officeart/2005/8/layout/hierarchy5"/>
    <dgm:cxn modelId="{9BD8E815-884D-438E-A867-7F30061E5592}" type="presParOf" srcId="{544276E8-FF06-4616-82A4-073DBB5AC0AC}" destId="{2CCF5428-ADA8-46D8-B6CD-AEE12107C530}" srcOrd="2" destOrd="0" presId="urn:microsoft.com/office/officeart/2005/8/layout/hierarchy5"/>
    <dgm:cxn modelId="{04B38FD4-B787-4AC5-974B-E62D2921BF85}" type="presParOf" srcId="{2CCF5428-ADA8-46D8-B6CD-AEE12107C530}" destId="{05CE77DF-16BD-4B3F-90E9-CCCFE59B360D}" srcOrd="0" destOrd="0" presId="urn:microsoft.com/office/officeart/2005/8/layout/hierarchy5"/>
    <dgm:cxn modelId="{196B1618-BDA2-4F7F-A594-CA1609821224}" type="presParOf" srcId="{2CCF5428-ADA8-46D8-B6CD-AEE12107C530}" destId="{6A4467F8-CDE3-4C4D-A62C-2AFB2B37879E}" srcOrd="1" destOrd="0" presId="urn:microsoft.com/office/officeart/2005/8/layout/hierarchy5"/>
    <dgm:cxn modelId="{1048217F-2C3E-4282-A493-209B2BF7D07D}" type="presParOf" srcId="{544276E8-FF06-4616-82A4-073DBB5AC0AC}" destId="{4319D73C-0A70-4EC7-B374-ACC1C6D8458C}" srcOrd="3" destOrd="0" presId="urn:microsoft.com/office/officeart/2005/8/layout/hierarchy5"/>
    <dgm:cxn modelId="{B83FDB42-0BB5-41A1-8A95-DE9E68D55321}" type="presParOf" srcId="{4319D73C-0A70-4EC7-B374-ACC1C6D8458C}" destId="{564A47B5-595B-4947-BA34-18A3DD60C98C}" srcOrd="0" destOrd="0" presId="urn:microsoft.com/office/officeart/2005/8/layout/hierarchy5"/>
    <dgm:cxn modelId="{3E529589-9676-44AB-9C77-741263E68CA7}" type="presParOf" srcId="{544276E8-FF06-4616-82A4-073DBB5AC0AC}" destId="{C5809532-5087-4FDB-BE0B-A1AB0F91BB9D}" srcOrd="4" destOrd="0" presId="urn:microsoft.com/office/officeart/2005/8/layout/hierarchy5"/>
    <dgm:cxn modelId="{C938599D-0D6C-416D-BD86-2A4C51F3B6E2}" type="presParOf" srcId="{C5809532-5087-4FDB-BE0B-A1AB0F91BB9D}" destId="{1A401DAF-7EA4-4B34-9CA4-A32582D668BF}" srcOrd="0" destOrd="0" presId="urn:microsoft.com/office/officeart/2005/8/layout/hierarchy5"/>
    <dgm:cxn modelId="{F90E6271-345C-44AB-A473-3E348B40BCDD}" type="presParOf" srcId="{C5809532-5087-4FDB-BE0B-A1AB0F91BB9D}" destId="{E82BE798-C1D8-4AB0-9423-C9F07C50A99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01DAF-7EA4-4B34-9CA4-A32582D668BF}">
      <dsp:nvSpPr>
        <dsp:cNvPr id="0" name=""/>
        <dsp:cNvSpPr/>
      </dsp:nvSpPr>
      <dsp:spPr>
        <a:xfrm>
          <a:off x="5564278" y="0"/>
          <a:ext cx="2174217" cy="45307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Revenue generated</a:t>
          </a:r>
        </a:p>
      </dsp:txBody>
      <dsp:txXfrm>
        <a:off x="5564278" y="0"/>
        <a:ext cx="2174217" cy="1359217"/>
      </dsp:txXfrm>
    </dsp:sp>
    <dsp:sp modelId="{05CE77DF-16BD-4B3F-90E9-CCCFE59B360D}">
      <dsp:nvSpPr>
        <dsp:cNvPr id="0" name=""/>
        <dsp:cNvSpPr/>
      </dsp:nvSpPr>
      <dsp:spPr>
        <a:xfrm>
          <a:off x="3027691" y="0"/>
          <a:ext cx="2174217" cy="45307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Consumption of Units</a:t>
          </a:r>
          <a:endParaRPr lang="en-US" sz="2400" kern="1200" dirty="0"/>
        </a:p>
      </dsp:txBody>
      <dsp:txXfrm>
        <a:off x="3027691" y="0"/>
        <a:ext cx="2174217" cy="1359217"/>
      </dsp:txXfrm>
    </dsp:sp>
    <dsp:sp modelId="{5790D6D2-A1C7-4EC8-9091-230CEC2E782A}">
      <dsp:nvSpPr>
        <dsp:cNvPr id="0" name=""/>
        <dsp:cNvSpPr/>
      </dsp:nvSpPr>
      <dsp:spPr>
        <a:xfrm>
          <a:off x="491104" y="0"/>
          <a:ext cx="2174217" cy="45307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Ramgad</a:t>
          </a:r>
          <a:r>
            <a:rPr lang="en-US" sz="2400" kern="1200" dirty="0" smtClean="0"/>
            <a:t> Micro </a:t>
          </a:r>
          <a:r>
            <a:rPr lang="en-US" sz="2400" kern="1200" dirty="0" err="1" smtClean="0"/>
            <a:t>Hydel</a:t>
          </a:r>
          <a:r>
            <a:rPr lang="en-US" sz="2400" kern="1200" dirty="0" smtClean="0"/>
            <a:t> Project</a:t>
          </a:r>
          <a:endParaRPr lang="en-US" sz="2400" kern="1200" dirty="0"/>
        </a:p>
      </dsp:txBody>
      <dsp:txXfrm>
        <a:off x="491104" y="0"/>
        <a:ext cx="2174217" cy="1359217"/>
      </dsp:txXfrm>
    </dsp:sp>
    <dsp:sp modelId="{40C43BA2-310C-4ACC-AF3A-B8D9B60063B4}">
      <dsp:nvSpPr>
        <dsp:cNvPr id="0" name=""/>
        <dsp:cNvSpPr/>
      </dsp:nvSpPr>
      <dsp:spPr>
        <a:xfrm>
          <a:off x="672289" y="2140941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Total No. of Unit Generated</a:t>
          </a:r>
          <a:endParaRPr lang="en-US" sz="1300" kern="1200" dirty="0"/>
        </a:p>
      </dsp:txBody>
      <dsp:txXfrm>
        <a:off x="672289" y="2140941"/>
        <a:ext cx="1811847" cy="905923"/>
      </dsp:txXfrm>
    </dsp:sp>
    <dsp:sp modelId="{66881F25-C226-48CB-91FA-7A023C555A38}">
      <dsp:nvSpPr>
        <dsp:cNvPr id="0" name=""/>
        <dsp:cNvSpPr/>
      </dsp:nvSpPr>
      <dsp:spPr>
        <a:xfrm rot="18770822">
          <a:off x="2313644" y="2185228"/>
          <a:ext cx="1065724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1065724" y="1799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770822">
        <a:off x="2819863" y="2176580"/>
        <a:ext cx="53286" cy="53286"/>
      </dsp:txXfrm>
    </dsp:sp>
    <dsp:sp modelId="{237D5AAF-D1D8-4879-96F4-2FE7609E0B02}">
      <dsp:nvSpPr>
        <dsp:cNvPr id="0" name=""/>
        <dsp:cNvSpPr/>
      </dsp:nvSpPr>
      <dsp:spPr>
        <a:xfrm>
          <a:off x="3208876" y="1359582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Units consumed by villagers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(@ Rs 2 per unit)</a:t>
          </a:r>
          <a:endParaRPr lang="en-US" sz="1300" kern="1200" dirty="0"/>
        </a:p>
      </dsp:txBody>
      <dsp:txXfrm>
        <a:off x="3208876" y="1359582"/>
        <a:ext cx="1811847" cy="905923"/>
      </dsp:txXfrm>
    </dsp:sp>
    <dsp:sp modelId="{FB710532-CB4F-446A-A0A9-810EA6685378}">
      <dsp:nvSpPr>
        <dsp:cNvPr id="0" name=""/>
        <dsp:cNvSpPr/>
      </dsp:nvSpPr>
      <dsp:spPr>
        <a:xfrm>
          <a:off x="5020723" y="1794548"/>
          <a:ext cx="724739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724739" y="1799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64974" y="1794425"/>
        <a:ext cx="36236" cy="36236"/>
      </dsp:txXfrm>
    </dsp:sp>
    <dsp:sp modelId="{7E9788CF-A804-454E-BBEA-0BD2EDF25EC4}">
      <dsp:nvSpPr>
        <dsp:cNvPr id="0" name=""/>
        <dsp:cNvSpPr/>
      </dsp:nvSpPr>
      <dsp:spPr>
        <a:xfrm>
          <a:off x="5745462" y="1359582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100 % of revenue received from Villagers  being provided to Village  Energy Committee</a:t>
          </a:r>
          <a:endParaRPr lang="en-US" sz="1300" kern="1200" dirty="0"/>
        </a:p>
      </dsp:txBody>
      <dsp:txXfrm>
        <a:off x="5745462" y="1359582"/>
        <a:ext cx="1811847" cy="905923"/>
      </dsp:txXfrm>
    </dsp:sp>
    <dsp:sp modelId="{C635DA38-FD7E-4A47-B528-2570EFA8242F}">
      <dsp:nvSpPr>
        <dsp:cNvPr id="0" name=""/>
        <dsp:cNvSpPr/>
      </dsp:nvSpPr>
      <dsp:spPr>
        <a:xfrm rot="2829178">
          <a:off x="2313644" y="2966587"/>
          <a:ext cx="1065724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1065724" y="1799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29178">
        <a:off x="2819863" y="2957940"/>
        <a:ext cx="53286" cy="53286"/>
      </dsp:txXfrm>
    </dsp:sp>
    <dsp:sp modelId="{7D4BF53E-18B4-4889-9D5D-BCEDD1427F17}">
      <dsp:nvSpPr>
        <dsp:cNvPr id="0" name=""/>
        <dsp:cNvSpPr/>
      </dsp:nvSpPr>
      <dsp:spPr>
        <a:xfrm>
          <a:off x="3208876" y="2922301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Remaining surplus unit are supplied  to grid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(Tariff as per UPCL rates @ Rs. 2.85 per unit)</a:t>
          </a:r>
          <a:endParaRPr lang="en-US" sz="1300" kern="1200" dirty="0"/>
        </a:p>
      </dsp:txBody>
      <dsp:txXfrm>
        <a:off x="3208876" y="2922301"/>
        <a:ext cx="1811847" cy="905923"/>
      </dsp:txXfrm>
    </dsp:sp>
    <dsp:sp modelId="{9076E642-DA3F-48E6-8F1A-731BBB99F35A}">
      <dsp:nvSpPr>
        <dsp:cNvPr id="0" name=""/>
        <dsp:cNvSpPr/>
      </dsp:nvSpPr>
      <dsp:spPr>
        <a:xfrm rot="19457599">
          <a:off x="4936833" y="3096814"/>
          <a:ext cx="892518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892518" y="1799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5360780" y="3092496"/>
        <a:ext cx="44625" cy="44625"/>
      </dsp:txXfrm>
    </dsp:sp>
    <dsp:sp modelId="{A6CE168D-E609-4081-AEBA-0F7895A65CD3}">
      <dsp:nvSpPr>
        <dsp:cNvPr id="0" name=""/>
        <dsp:cNvSpPr/>
      </dsp:nvSpPr>
      <dsp:spPr>
        <a:xfrm>
          <a:off x="5745462" y="2401394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25 % of  revenue received from UPCL is being provided to VEC</a:t>
          </a:r>
          <a:endParaRPr lang="en-US" sz="1300" kern="1200" dirty="0"/>
        </a:p>
      </dsp:txBody>
      <dsp:txXfrm>
        <a:off x="5745462" y="2401394"/>
        <a:ext cx="1811847" cy="905923"/>
      </dsp:txXfrm>
    </dsp:sp>
    <dsp:sp modelId="{14BDE256-359F-4B6B-BCD9-C08EF3CB72F4}">
      <dsp:nvSpPr>
        <dsp:cNvPr id="0" name=""/>
        <dsp:cNvSpPr/>
      </dsp:nvSpPr>
      <dsp:spPr>
        <a:xfrm rot="2142401">
          <a:off x="4936833" y="3617720"/>
          <a:ext cx="892518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892518" y="1799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5360780" y="3613403"/>
        <a:ext cx="44625" cy="44625"/>
      </dsp:txXfrm>
    </dsp:sp>
    <dsp:sp modelId="{0CA0A605-7AA3-4E7C-BBBB-14A66C216603}">
      <dsp:nvSpPr>
        <dsp:cNvPr id="0" name=""/>
        <dsp:cNvSpPr/>
      </dsp:nvSpPr>
      <dsp:spPr>
        <a:xfrm>
          <a:off x="5745462" y="3443207"/>
          <a:ext cx="1811847" cy="905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75 % to UREDA against capital Investments</a:t>
          </a:r>
          <a:endParaRPr lang="en-US" sz="1300" kern="1200" dirty="0"/>
        </a:p>
      </dsp:txBody>
      <dsp:txXfrm>
        <a:off x="5745462" y="3443207"/>
        <a:ext cx="1811847" cy="905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t" anchorCtr="0" compatLnSpc="1">
            <a:prstTxWarp prst="textNoShape">
              <a:avLst/>
            </a:prstTxWarp>
          </a:bodyPr>
          <a:lstStyle>
            <a:lvl1pPr defTabSz="981075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38" y="0"/>
            <a:ext cx="29178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t" anchorCtr="0" compatLnSpc="1">
            <a:prstTxWarp prst="textNoShape">
              <a:avLst/>
            </a:prstTxWarp>
          </a:bodyPr>
          <a:lstStyle>
            <a:lvl1pPr algn="r" defTabSz="981075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4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7988"/>
            <a:ext cx="29178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b" anchorCtr="0" compatLnSpc="1">
            <a:prstTxWarp prst="textNoShape">
              <a:avLst/>
            </a:prstTxWarp>
          </a:bodyPr>
          <a:lstStyle>
            <a:lvl1pPr defTabSz="981075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4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38" y="9297988"/>
            <a:ext cx="29178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b" anchorCtr="0" compatLnSpc="1">
            <a:prstTxWarp prst="textNoShape">
              <a:avLst/>
            </a:prstTxWarp>
          </a:bodyPr>
          <a:lstStyle>
            <a:lvl1pPr algn="r" defTabSz="981075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fld id="{CF2B443D-5269-480E-85A9-DA0C831D8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t" anchorCtr="0" compatLnSpc="1">
            <a:prstTxWarp prst="textNoShape">
              <a:avLst/>
            </a:prstTxWarp>
          </a:bodyPr>
          <a:lstStyle>
            <a:lvl1pPr defTabSz="981075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78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t" anchorCtr="0" compatLnSpc="1">
            <a:prstTxWarp prst="textNoShape">
              <a:avLst/>
            </a:prstTxWarp>
          </a:bodyPr>
          <a:lstStyle>
            <a:lvl1pPr algn="r" defTabSz="981075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5013"/>
            <a:ext cx="4897437" cy="367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5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54550"/>
            <a:ext cx="5389563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5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07513"/>
            <a:ext cx="29178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b" anchorCtr="0" compatLnSpc="1">
            <a:prstTxWarp prst="textNoShape">
              <a:avLst/>
            </a:prstTxWarp>
          </a:bodyPr>
          <a:lstStyle>
            <a:lvl1pPr defTabSz="981075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5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07513"/>
            <a:ext cx="29178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060" tIns="49030" rIns="98060" bIns="49030" numCol="1" anchor="b" anchorCtr="0" compatLnSpc="1">
            <a:prstTxWarp prst="textNoShape">
              <a:avLst/>
            </a:prstTxWarp>
          </a:bodyPr>
          <a:lstStyle>
            <a:lvl1pPr algn="r" defTabSz="981075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5FE772E-78D2-4F2B-ABC3-2681EFC8C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66A9B6-2FF5-4AA2-BAB1-06C7950C5927}" type="slidenum">
              <a:rPr lang="en-US" smtClean="0">
                <a:latin typeface="Arial" pitchFamily="34" charset="0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0671DB-1C02-45B7-A803-D88B5BB05628}" type="slidenum">
              <a:rPr lang="en-US" smtClean="0">
                <a:latin typeface="Arial" pitchFamily="34" charset="0"/>
              </a:rPr>
              <a:pPr>
                <a:defRPr/>
              </a:pPr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342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05477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" pitchFamily="34" charset="0"/>
              </a:rPr>
              <a:t>Intl. Training Programme on Rural Electricification with Small Hydropower  March 06 - 17, 2012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CATEGORY WISE RECOMMENDATIONRECOMMENDATION </a:t>
            </a: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60CFD9-E697-4C1D-AFC3-A673B2C11D99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4FD59-C683-4AC7-A114-B5DE2A7FD7CF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8256B7-98EF-44EA-BB83-28A4E2D14BDC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15DB71-A6DC-411E-B3F8-B9B44AE80882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8F0078-6FE2-47A3-B01F-7B0033B17984}" type="slidenum">
              <a:rPr lang="en-US" smtClean="0">
                <a:latin typeface="Arial" pitchFamily="34" charset="0"/>
              </a:rPr>
              <a:pPr>
                <a:defRPr/>
              </a:pPr>
              <a:t>43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33425"/>
            <a:ext cx="4895850" cy="3671888"/>
          </a:xfrm>
          <a:solidFill>
            <a:srgbClr val="FFFFFF"/>
          </a:solidFill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51375"/>
            <a:ext cx="4938713" cy="44148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F1761-76E0-48DC-9869-B056E3100DF3}" type="datetime1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</p:spPr>
        <p:txBody>
          <a:bodyPr/>
          <a:lstStyle>
            <a:lvl1pPr algn="l">
              <a:defRPr sz="1100">
                <a:solidFill>
                  <a:srgbClr val="04617B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83B5CB7-8203-462B-A971-6BB7914EB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>
            <a:lvl1pPr>
              <a:defRPr sz="2400" baseline="0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80E3555-637E-4FE4-A93D-CFDB0E6D4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7EDE22-EA4C-45A0-99FE-978D5BD40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43AA4-B450-4048-A052-4FB14BFE7EA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786E490-BFF7-4114-9473-6238EE128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548DB5C-AF9F-4842-8E96-3CBF5B172BF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5039740-F75B-4F93-9E8C-B3397706C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4617B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4617B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49" r:id="rId1"/>
    <p:sldLayoutId id="2147484850" r:id="rId2"/>
    <p:sldLayoutId id="2147484851" r:id="rId3"/>
    <p:sldLayoutId id="2147484853" r:id="rId4"/>
    <p:sldLayoutId id="2147484857" r:id="rId5"/>
    <p:sldLayoutId id="2147484858" r:id="rId6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008ABF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457200" y="288925"/>
            <a:ext cx="8472488" cy="5786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600" b="1">
                <a:solidFill>
                  <a:srgbClr val="006600"/>
                </a:solidFill>
              </a:rPr>
              <a:t>The NEP Workshop On</a:t>
            </a:r>
          </a:p>
          <a:p>
            <a:pPr algn="ctr"/>
            <a:endParaRPr lang="en-GB" sz="3600" b="1">
              <a:solidFill>
                <a:srgbClr val="006600"/>
              </a:solidFill>
            </a:endParaRPr>
          </a:p>
          <a:p>
            <a:pPr algn="ctr"/>
            <a:r>
              <a:rPr lang="en-GB" sz="2800" b="1">
                <a:solidFill>
                  <a:srgbClr val="0033CC"/>
                </a:solidFill>
              </a:rPr>
              <a:t>Off–grid Electrification in Myanmar</a:t>
            </a:r>
          </a:p>
          <a:p>
            <a:pPr algn="ctr"/>
            <a:r>
              <a:rPr lang="en-GB" b="1">
                <a:solidFill>
                  <a:srgbClr val="0033CC"/>
                </a:solidFill>
              </a:rPr>
              <a:t>Jan 28 – 29, 2015</a:t>
            </a:r>
            <a:endParaRPr lang="en-GB" sz="2800" b="1">
              <a:solidFill>
                <a:srgbClr val="0033CC"/>
              </a:solidFill>
            </a:endParaRPr>
          </a:p>
          <a:p>
            <a:pPr algn="ctr"/>
            <a:endParaRPr lang="en-GB" sz="3600" b="1">
              <a:latin typeface="Arial" pitchFamily="34" charset="0"/>
            </a:endParaRPr>
          </a:p>
          <a:p>
            <a:pPr algn="ctr"/>
            <a:r>
              <a:rPr lang="en-US" sz="3600" b="1">
                <a:solidFill>
                  <a:srgbClr val="7030A0"/>
                </a:solidFill>
                <a:cs typeface="Times New Roman" pitchFamily="18" charset="0"/>
              </a:rPr>
              <a:t>State of Art Minihydro Technologies for Electrification </a:t>
            </a:r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 b="1"/>
              <a:t>ARUN KUMAR</a:t>
            </a:r>
            <a:r>
              <a:rPr lang="en-US" sz="1600"/>
              <a:t>, Ph.D.</a:t>
            </a:r>
          </a:p>
          <a:p>
            <a:pPr algn="ctr"/>
            <a:r>
              <a:rPr lang="en-US" sz="1600"/>
              <a:t>Chair Professor (Renewable Energy) and CSO, </a:t>
            </a:r>
          </a:p>
          <a:p>
            <a:pPr algn="ctr"/>
            <a:r>
              <a:rPr lang="en-US" sz="1600"/>
              <a:t>Alternate Hydro Energy Centre,</a:t>
            </a:r>
          </a:p>
          <a:p>
            <a:pPr algn="ctr"/>
            <a:r>
              <a:rPr lang="en-US" sz="1600"/>
              <a:t>Indian Institute of Technology  Roorkee,</a:t>
            </a:r>
          </a:p>
          <a:p>
            <a:pPr algn="ctr"/>
            <a:r>
              <a:rPr lang="en-US" sz="1600"/>
              <a:t>Roorkee - 247 667, Uttarakhand,  India</a:t>
            </a:r>
          </a:p>
          <a:p>
            <a:pPr algn="ctr"/>
            <a:r>
              <a:rPr lang="en-US" sz="1600"/>
              <a:t>E-mail :  aheciitr.ak@gmail.com, akumafah@iitr.ac.in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696200" cy="438150"/>
          </a:xfrm>
        </p:spPr>
        <p:txBody>
          <a:bodyPr/>
          <a:lstStyle/>
          <a:p>
            <a:pPr eaLnBrk="1" hangingPunct="1"/>
            <a:r>
              <a:rPr lang="en-US" sz="3200" b="1" smtClean="0"/>
              <a:t>WATER MILLS 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160338" y="839788"/>
          <a:ext cx="4267200" cy="4251325"/>
        </p:xfrm>
        <a:graphic>
          <a:graphicData uri="http://schemas.openxmlformats.org/presentationml/2006/ole">
            <p:oleObj spid="_x0000_s2050" r:id="rId3" imgW="6254496" imgH="6231636" progId="">
              <p:embed/>
            </p:oleObj>
          </a:graphicData>
        </a:graphic>
      </p:graphicFrame>
      <p:pic>
        <p:nvPicPr>
          <p:cNvPr id="2052" name="Picture 4" descr="Model Watermill , Jot Singh 0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038600"/>
            <a:ext cx="457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Picture 02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57713" y="914400"/>
            <a:ext cx="41910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285750" y="5486400"/>
            <a:ext cx="249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In stream- Japan </a:t>
            </a:r>
            <a:endParaRPr lang="en-US"/>
          </a:p>
        </p:txBody>
      </p:sp>
      <p:grpSp>
        <p:nvGrpSpPr>
          <p:cNvPr id="31747" name="Group 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1" cy="6858000"/>
          </a:xfrm>
        </p:grpSpPr>
        <p:pic>
          <p:nvPicPr>
            <p:cNvPr id="31748" name="Picture 6" descr="09012011r.(1st Visit) Explanation Material v1.bmp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072098" cy="3797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49" name="Picture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195593" y="3143248"/>
              <a:ext cx="4948408" cy="371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0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 l="4082" b="7787"/>
            <a:stretch>
              <a:fillRect/>
            </a:stretch>
          </p:blipFill>
          <p:spPr bwMode="auto">
            <a:xfrm>
              <a:off x="5786446" y="0"/>
              <a:ext cx="3071834" cy="294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729038"/>
            <a:ext cx="3810000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469900"/>
            <a:ext cx="4572000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2060"/>
                </a:solidFill>
              </a:rPr>
              <a:t>Hydrodynamic screws</a:t>
            </a:r>
          </a:p>
          <a:p>
            <a:pPr>
              <a:defRPr/>
            </a:pPr>
            <a:endParaRPr lang="en-US" sz="2100" b="1" dirty="0">
              <a:solidFill>
                <a:srgbClr val="002060"/>
              </a:solidFill>
            </a:endParaRP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Example </a:t>
            </a:r>
            <a:r>
              <a:rPr lang="en-US" sz="2100" dirty="0" err="1">
                <a:solidFill>
                  <a:srgbClr val="002060"/>
                </a:solidFill>
              </a:rPr>
              <a:t>Kindberg</a:t>
            </a:r>
            <a:r>
              <a:rPr lang="en-US" sz="2100" dirty="0">
                <a:solidFill>
                  <a:srgbClr val="002060"/>
                </a:solidFill>
              </a:rPr>
              <a:t>, Austria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Head: 3.7 m (&lt; 10 m)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Discharge: 5 m³/s (&lt; 8 m³/s)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Power Output: 142 kW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Efficiency: ~80 %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Speed: 21 rpm</a:t>
            </a:r>
          </a:p>
          <a:p>
            <a:pPr marL="457200" indent="-457200">
              <a:buSzPct val="150000"/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002060"/>
                </a:solidFill>
              </a:rPr>
              <a:t>Weight: 24 t, </a:t>
            </a:r>
            <a:r>
              <a:rPr lang="en-US" sz="2100" dirty="0" err="1">
                <a:solidFill>
                  <a:srgbClr val="002060"/>
                </a:solidFill>
              </a:rPr>
              <a:t>Dia</a:t>
            </a:r>
            <a:r>
              <a:rPr lang="en-US" sz="2100" dirty="0">
                <a:solidFill>
                  <a:srgbClr val="002060"/>
                </a:solidFill>
              </a:rPr>
              <a:t>: 3.6 m,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9525"/>
            <a:ext cx="8763000" cy="5238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marL="457200" indent="-457200" algn="ctr">
              <a:buSzPct val="150000"/>
              <a:defRPr/>
            </a:pPr>
            <a:r>
              <a:rPr lang="en-US" sz="2800" b="1" dirty="0">
                <a:solidFill>
                  <a:schemeClr val="bg1"/>
                </a:solidFill>
              </a:rPr>
              <a:t>OTHER TURBINE CONCEPTS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2773" name="Picture 6" descr="image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714375"/>
            <a:ext cx="41163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4857750" y="3857625"/>
            <a:ext cx="4071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SzPct val="150000"/>
            </a:pPr>
            <a:r>
              <a:rPr lang="en-US" sz="2100" b="1">
                <a:solidFill>
                  <a:srgbClr val="002060"/>
                </a:solidFill>
              </a:rPr>
              <a:t>Steffturbine</a:t>
            </a:r>
          </a:p>
          <a:p>
            <a:pPr marL="457200" indent="-457200">
              <a:buSzPct val="150000"/>
            </a:pPr>
            <a:endParaRPr lang="en-US" sz="2100">
              <a:solidFill>
                <a:srgbClr val="002060"/>
              </a:solidFill>
            </a:endParaRPr>
          </a:p>
          <a:p>
            <a:pPr marL="457200" indent="-457200">
              <a:buSzPct val="150000"/>
              <a:buFont typeface="Arial" pitchFamily="34" charset="0"/>
              <a:buChar char="•"/>
            </a:pPr>
            <a:r>
              <a:rPr lang="en-US" sz="2100">
                <a:solidFill>
                  <a:srgbClr val="002060"/>
                </a:solidFill>
              </a:rPr>
              <a:t>Head: 2.5 m  and above</a:t>
            </a:r>
          </a:p>
          <a:p>
            <a:pPr marL="457200" indent="-457200">
              <a:buSzPct val="150000"/>
              <a:buFont typeface="Arial" pitchFamily="34" charset="0"/>
              <a:buChar char="•"/>
            </a:pPr>
            <a:r>
              <a:rPr lang="en-US" sz="2100">
                <a:solidFill>
                  <a:srgbClr val="002060"/>
                </a:solidFill>
              </a:rPr>
              <a:t>Discharge: 0.2-0.8 m³/s</a:t>
            </a:r>
          </a:p>
          <a:p>
            <a:pPr marL="457200" indent="-457200">
              <a:buSzPct val="150000"/>
              <a:buFont typeface="Arial" pitchFamily="34" charset="0"/>
              <a:buChar char="•"/>
            </a:pPr>
            <a:r>
              <a:rPr lang="en-US" sz="2100">
                <a:solidFill>
                  <a:srgbClr val="002060"/>
                </a:solidFill>
              </a:rPr>
              <a:t>Power Output: 5-20 kW</a:t>
            </a:r>
          </a:p>
          <a:p>
            <a:pPr marL="457200" indent="-457200">
              <a:buSzPct val="150000"/>
              <a:buFont typeface="Arial" pitchFamily="34" charset="0"/>
              <a:buChar char="•"/>
            </a:pPr>
            <a:r>
              <a:rPr lang="en-US" sz="2100">
                <a:solidFill>
                  <a:srgbClr val="002060"/>
                </a:solidFill>
              </a:rPr>
              <a:t>Efficiency: ~80 %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>
                <a:latin typeface="Times" pitchFamily="18" charset="0"/>
                <a:ea typeface="Times" pitchFamily="18" charset="0"/>
                <a:cs typeface="Times" pitchFamily="18" charset="0"/>
              </a:rPr>
              <a:t>Typical In-Pipe Turbine Generator </a:t>
            </a:r>
          </a:p>
        </p:txBody>
      </p:sp>
      <p:pic>
        <p:nvPicPr>
          <p:cNvPr id="54275" name="Content Placeholder 5" descr="C:\Users\rites_000\Desktop\CAPTURE 1 TURBINE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0688" y="1295400"/>
            <a:ext cx="8418512" cy="4816475"/>
          </a:xfrm>
        </p:spPr>
      </p:pic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6629400" y="6111875"/>
            <a:ext cx="1435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" pitchFamily="18" charset="0"/>
              </a:rPr>
              <a:t>[KITL, 2013</a:t>
            </a:r>
            <a:r>
              <a:rPr lang="en-US"/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C:\Users\admin\Desktop\Pages from IRENA_RE_Power_Costs_2014_report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709" y="144016"/>
            <a:ext cx="6676555" cy="66693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732240" y="1556792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Total Installed Cost </a:t>
            </a:r>
            <a:r>
              <a:rPr lang="en-US" sz="1200" dirty="0" smtClean="0"/>
              <a:t>(source: IRENA 2014)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>
            <a:spLocks noChangeArrowheads="1"/>
          </p:cNvSpPr>
          <p:nvPr/>
        </p:nvSpPr>
        <p:spPr bwMode="auto">
          <a:xfrm>
            <a:off x="0" y="762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LCOE FOR UTILITY AND OFF-GRID POWER</a:t>
            </a:r>
            <a:endParaRPr lang="en-US" b="1"/>
          </a:p>
        </p:txBody>
      </p:sp>
      <p:pic>
        <p:nvPicPr>
          <p:cNvPr id="38915" name="Picture 4" descr="Pages from Rethinking_Executive_Summary_ENirena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113" y="609600"/>
            <a:ext cx="8294687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381000" y="1308100"/>
            <a:ext cx="71628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Diversion weir/ barrage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Power channel/tunnel/pipe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 err="1">
                <a:latin typeface="+mj-lt"/>
              </a:rPr>
              <a:t>Desilting</a:t>
            </a:r>
            <a:r>
              <a:rPr lang="en-GB" sz="2400" dirty="0">
                <a:latin typeface="+mj-lt"/>
              </a:rPr>
              <a:t> 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 err="1">
                <a:latin typeface="+mj-lt"/>
              </a:rPr>
              <a:t>Forebay</a:t>
            </a:r>
            <a:r>
              <a:rPr lang="en-GB" sz="2400" dirty="0">
                <a:latin typeface="+mj-lt"/>
              </a:rPr>
              <a:t> tank/ balancing reservoir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Penstock anchor blocks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Bye pass arrangements/spillways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Power House Building</a:t>
            </a:r>
          </a:p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Tail race channel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04800" y="711200"/>
            <a:ext cx="472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2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rgbClr val="00B050"/>
                </a:solidFill>
                <a:latin typeface="+mj-lt"/>
              </a:rPr>
              <a:t>Civil works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1524000" y="0"/>
            <a:ext cx="7262813" cy="76993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SHP Technology Components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28625" y="4895850"/>
            <a:ext cx="810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Equipment</a:t>
            </a:r>
            <a:endParaRPr lang="en-US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57200" y="4283075"/>
            <a:ext cx="5472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2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rgbClr val="00B050"/>
                </a:solidFill>
                <a:latin typeface="+mj-lt"/>
              </a:rPr>
              <a:t>Electro mechanical works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57200" y="5497513"/>
            <a:ext cx="7758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2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rgbClr val="00B050"/>
                </a:solidFill>
                <a:latin typeface="+mj-lt"/>
              </a:rPr>
              <a:t>Transmission and Distribution works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28625" y="6191250"/>
            <a:ext cx="810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0" lvl="2" indent="-628650" algn="just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defRPr/>
            </a:pPr>
            <a:r>
              <a:rPr lang="en-GB" sz="2400" dirty="0">
                <a:latin typeface="+mj-lt"/>
              </a:rPr>
              <a:t>Power evacuation arrangements</a:t>
            </a:r>
            <a:endParaRPr lang="en-US" b="1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39738"/>
            <a:ext cx="8153400" cy="5264150"/>
          </a:xfrm>
          <a:prstGeom prst="rect">
            <a:avLst/>
          </a:prstGeom>
        </p:spPr>
        <p:txBody>
          <a:bodyPr lIns="91432" tIns="45715" rIns="91432" bIns="45715">
            <a:spAutoFit/>
          </a:bodyPr>
          <a:lstStyle/>
          <a:p>
            <a:pPr marL="457157" indent="-457157">
              <a:buFont typeface="Arial" pitchFamily="34" charset="0"/>
              <a:buChar char="•"/>
              <a:defRPr/>
            </a:pPr>
            <a:r>
              <a:rPr lang="en-US" sz="2800" dirty="0"/>
              <a:t>Diversion structure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Dam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Spillway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Energy dissipation arrangement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Fish pass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Residual flow arrangements</a:t>
            </a:r>
          </a:p>
          <a:p>
            <a:pPr marL="914315" lvl="1" indent="-457157">
              <a:defRPr/>
            </a:pPr>
            <a:endParaRPr lang="en-US" sz="2800" dirty="0"/>
          </a:p>
          <a:p>
            <a:pPr marL="406362" indent="-406362">
              <a:buFont typeface="Arial" pitchFamily="34" charset="0"/>
              <a:buChar char="•"/>
              <a:defRPr/>
            </a:pPr>
            <a:r>
              <a:rPr lang="en-US" sz="2800" dirty="0"/>
              <a:t>Water conveyance system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Intake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Canals/pipes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Tunnels</a:t>
            </a:r>
          </a:p>
          <a:p>
            <a:pPr marL="914315" lvl="1" indent="-457157">
              <a:buFont typeface="Courier New" pitchFamily="49" charset="0"/>
              <a:buChar char="o"/>
              <a:defRPr/>
            </a:pPr>
            <a:r>
              <a:rPr lang="en-US" sz="2800" dirty="0"/>
              <a:t>Penstocks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534400" cy="1066800"/>
          </a:xfrm>
        </p:spPr>
        <p:txBody>
          <a:bodyPr/>
          <a:lstStyle/>
          <a:p>
            <a:r>
              <a:rPr lang="en-US" sz="2800" b="1" smtClean="0">
                <a:latin typeface="Times" pitchFamily="18" charset="0"/>
              </a:rPr>
              <a:t>DIFFERENT TYPES OF WEIRS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5060" name="Picture 3" descr="C:\Users\shahid ul islam\Desktop\shahid 13 jun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685800"/>
            <a:ext cx="7162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08" name="Group 200"/>
          <p:cNvGraphicFramePr>
            <a:graphicFrameLocks noGrp="1"/>
          </p:cNvGraphicFramePr>
          <p:nvPr/>
        </p:nvGraphicFramePr>
        <p:xfrm>
          <a:off x="0" y="903288"/>
          <a:ext cx="8610601" cy="5294561"/>
        </p:xfrm>
        <a:graphic>
          <a:graphicData uri="http://schemas.openxmlformats.org/drawingml/2006/table">
            <a:tbl>
              <a:tblPr/>
              <a:tblGrid>
                <a:gridCol w="1516332"/>
                <a:gridCol w="1272636"/>
                <a:gridCol w="1196482"/>
                <a:gridCol w="1277712"/>
                <a:gridCol w="1150338"/>
                <a:gridCol w="921080"/>
                <a:gridCol w="1276021"/>
              </a:tblGrid>
              <a:tr h="6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Friction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Corrosion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Jointing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Ductile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Asbestos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Concrete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Wood stave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uPVC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Mild steel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HDPE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*****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84" name="Text Box 195"/>
          <p:cNvSpPr txBox="1">
            <a:spLocks noChangeArrowheads="1"/>
          </p:cNvSpPr>
          <p:nvPr/>
        </p:nvSpPr>
        <p:spPr bwMode="auto">
          <a:xfrm>
            <a:off x="2667000" y="6096000"/>
            <a:ext cx="3554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1" tIns="45712" rIns="91421" bIns="45712">
            <a:spAutoFit/>
          </a:bodyPr>
          <a:lstStyle/>
          <a:p>
            <a:r>
              <a:rPr lang="en-US"/>
              <a:t>*= poor                    *****= Excellent</a:t>
            </a:r>
          </a:p>
        </p:txBody>
      </p:sp>
      <p:sp>
        <p:nvSpPr>
          <p:cNvPr id="32853" name="Text Box 197"/>
          <p:cNvSpPr txBox="1">
            <a:spLocks noChangeArrowheads="1"/>
          </p:cNvSpPr>
          <p:nvPr/>
        </p:nvSpPr>
        <p:spPr bwMode="auto">
          <a:xfrm>
            <a:off x="1476375" y="228600"/>
            <a:ext cx="6337300" cy="5238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1" tIns="45712" rIns="91421" bIns="45712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</a:rPr>
              <a:t>Comparison penstock material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828800" y="260648"/>
            <a:ext cx="563880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>
                <a:solidFill>
                  <a:srgbClr val="FFFFFF"/>
                </a:solidFill>
              </a:rPr>
              <a:t>SHP New </a:t>
            </a:r>
            <a:r>
              <a:rPr lang="en-GB" sz="3600" b="1" dirty="0">
                <a:solidFill>
                  <a:srgbClr val="FFFFFF"/>
                </a:solidFill>
              </a:rPr>
              <a:t>Technology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79388" y="1104562"/>
            <a:ext cx="8839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06400" indent="-406400" algn="just">
              <a:buFont typeface="Arial" pitchFamily="34" charset="0"/>
              <a:buChar char="•"/>
            </a:pPr>
            <a:r>
              <a:rPr lang="en-US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Can be installed in existing water infrastructure </a:t>
            </a:r>
            <a:r>
              <a:rPr lang="en-US" sz="2200" dirty="0" err="1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eg</a:t>
            </a:r>
            <a:r>
              <a:rPr lang="en-US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. barrages, dams, irrigation channel falls and navigation locks;</a:t>
            </a:r>
          </a:p>
          <a:p>
            <a:pPr marL="406400" indent="-406400" algn="just">
              <a:buFont typeface="Arial" pitchFamily="34" charset="0"/>
              <a:buChar char="•"/>
            </a:pPr>
            <a:r>
              <a:rPr lang="en-US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Located close to villages to  serve the users</a:t>
            </a:r>
          </a:p>
          <a:p>
            <a:pPr marL="406400" indent="-406400" algn="just">
              <a:buFont typeface="Arial" pitchFamily="34" charset="0"/>
              <a:buChar char="•"/>
            </a:pPr>
            <a:r>
              <a:rPr lang="en-US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Have a high level of local contents both in terms of materials and work force.</a:t>
            </a:r>
          </a:p>
          <a:p>
            <a:pPr marL="465138" indent="-46513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  <a:tab pos="465138" algn="l"/>
              </a:tabLst>
              <a:defRPr/>
            </a:pP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Even </a:t>
            </a: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though hydropower is over 100 years old, each of hydro projects is unique especially for its civil works. </a:t>
            </a:r>
          </a:p>
          <a:p>
            <a:pPr marL="465138" indent="-46513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  <a:tab pos="465138" algn="l"/>
              </a:tabLst>
              <a:defRPr/>
            </a:pP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Efforts are to  improve the efficiency of the various components of hydropower system, </a:t>
            </a:r>
          </a:p>
          <a:p>
            <a:pPr marL="914400" indent="-4572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</a:tabLst>
              <a:defRPr/>
            </a:pP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reduce the maintenance and operation cost, </a:t>
            </a:r>
          </a:p>
          <a:p>
            <a:pPr marL="914400" indent="-4572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</a:tabLst>
              <a:defRPr/>
            </a:pP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increase the life of the main components, </a:t>
            </a:r>
          </a:p>
          <a:p>
            <a:pPr marL="914400" indent="-4572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</a:tabLst>
              <a:defRPr/>
            </a:pP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optimise the utilisation of water especially in view of conflicting demand, competition with other sources. </a:t>
            </a:r>
          </a:p>
          <a:p>
            <a:pPr marL="465138" indent="-465138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  <a:tab pos="465138" algn="l"/>
              </a:tabLst>
              <a:defRPr/>
            </a:pP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The new materials, design and construction techniques</a:t>
            </a:r>
          </a:p>
          <a:p>
            <a:pPr marL="465138" indent="-46513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-457200" algn="l"/>
                <a:tab pos="465138" algn="l"/>
              </a:tabLst>
              <a:defRPr/>
            </a:pP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New technologies </a:t>
            </a: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adopted </a:t>
            </a: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for weirs</a:t>
            </a: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, </a:t>
            </a: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 intakes</a:t>
            </a: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, </a:t>
            </a: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 penstock</a:t>
            </a:r>
            <a:r>
              <a:rPr lang="en-GB" sz="2200" dirty="0">
                <a:latin typeface="Calibri" pitchFamily="34" charset="0"/>
                <a:ea typeface="Times New Roman" pitchFamily="18" charset="0"/>
                <a:cs typeface="CG Times" pitchFamily="18" charset="0"/>
              </a:rPr>
              <a:t>, controls, turbines, </a:t>
            </a:r>
            <a:r>
              <a:rPr lang="en-GB" sz="2200" dirty="0" smtClean="0">
                <a:latin typeface="Calibri" pitchFamily="34" charset="0"/>
                <a:ea typeface="Times New Roman" pitchFamily="18" charset="0"/>
                <a:cs typeface="CG Times" pitchFamily="18" charset="0"/>
              </a:rPr>
              <a:t>generators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833284" y="6371480"/>
            <a:ext cx="74774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</a:rPr>
              <a:t>A Plan of a gravity based water network and possible locations of turbines</a:t>
            </a:r>
            <a:endParaRPr lang="en-US" b="1" dirty="0">
              <a:latin typeface="Times" pitchFamily="18" charset="0"/>
            </a:endParaRPr>
          </a:p>
        </p:txBody>
      </p:sp>
      <p:pic>
        <p:nvPicPr>
          <p:cNvPr id="53251" name="Content Placeholder 5" descr="H:\1 (2).png"/>
          <p:cNvPicPr>
            <a:picLocks noGrp="1"/>
          </p:cNvPicPr>
          <p:nvPr>
            <p:ph idx="1"/>
          </p:nvPr>
        </p:nvPicPr>
        <p:blipFill>
          <a:blip r:embed="rId2" cstate="email"/>
          <a:srcRect t="2801" r="3626" b="5400"/>
          <a:stretch>
            <a:fillRect/>
          </a:stretch>
        </p:blipFill>
        <p:spPr>
          <a:xfrm>
            <a:off x="457200" y="692696"/>
            <a:ext cx="7931224" cy="4896544"/>
          </a:xfrm>
        </p:spPr>
      </p:pic>
      <p:sp>
        <p:nvSpPr>
          <p:cNvPr id="4" name="Rectangle 3"/>
          <p:cNvSpPr/>
          <p:nvPr/>
        </p:nvSpPr>
        <p:spPr>
          <a:xfrm>
            <a:off x="863080" y="260648"/>
            <a:ext cx="7381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" pitchFamily="18" charset="0"/>
              </a:rPr>
              <a:t>Energy Recovery on gravity based water supply lines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899592" y="5867980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Recovering energy at this location have no impact on the flow or pressure`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4582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4300" lvl="3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latin typeface="+mj-lt"/>
                <a:cs typeface="Times New Roman" pitchFamily="18" charset="0"/>
              </a:rPr>
              <a:t>a.	</a:t>
            </a:r>
            <a:r>
              <a:rPr lang="en-GB" sz="2800" b="1" dirty="0">
                <a:latin typeface="+mj-lt"/>
              </a:rPr>
              <a:t>Electrical Equipment</a:t>
            </a:r>
          </a:p>
          <a:p>
            <a:pPr marL="457200" lvl="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    	</a:t>
            </a:r>
            <a:r>
              <a:rPr lang="en-GB" sz="2800" dirty="0">
                <a:latin typeface="+mj-lt"/>
              </a:rPr>
              <a:t>Generator (Synchronous and Induction)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	</a:t>
            </a:r>
            <a:r>
              <a:rPr lang="en-GB" sz="2800" dirty="0">
                <a:latin typeface="+mj-lt"/>
              </a:rPr>
              <a:t>Control and Protections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	</a:t>
            </a:r>
            <a:r>
              <a:rPr lang="en-GB" sz="2800" dirty="0">
                <a:latin typeface="+mj-lt"/>
              </a:rPr>
              <a:t>Transformers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	</a:t>
            </a:r>
            <a:r>
              <a:rPr lang="en-GB" sz="2800" dirty="0">
                <a:latin typeface="+mj-lt"/>
              </a:rPr>
              <a:t>HT switchgear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	</a:t>
            </a:r>
            <a:r>
              <a:rPr lang="en-GB" sz="2800" dirty="0">
                <a:latin typeface="+mj-lt"/>
              </a:rPr>
              <a:t>LT switchgear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>
              <a:latin typeface="+mj-lt"/>
              <a:cs typeface="Times New Roman" pitchFamily="18" charset="0"/>
            </a:endParaRPr>
          </a:p>
          <a:p>
            <a:pPr marL="228600" lvl="2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latin typeface="+mj-lt"/>
                <a:cs typeface="Times New Roman" pitchFamily="18" charset="0"/>
              </a:rPr>
              <a:t>b.	</a:t>
            </a:r>
            <a:r>
              <a:rPr lang="en-GB" sz="2800" b="1" dirty="0">
                <a:latin typeface="+mj-lt"/>
              </a:rPr>
              <a:t>Mechanical Equipment</a:t>
            </a:r>
          </a:p>
          <a:p>
            <a:pPr marL="457200" lvl="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cs typeface="Times New Roman" pitchFamily="18" charset="0"/>
              </a:rPr>
              <a:t>	·	</a:t>
            </a:r>
            <a:r>
              <a:rPr lang="en-US" sz="2800" dirty="0">
                <a:latin typeface="+mj-lt"/>
              </a:rPr>
              <a:t>Hydraulic Turbine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	·	</a:t>
            </a:r>
            <a:r>
              <a:rPr lang="en-US" sz="2800" dirty="0">
                <a:latin typeface="+mj-lt"/>
              </a:rPr>
              <a:t>Governor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	·	</a:t>
            </a:r>
            <a:r>
              <a:rPr lang="en-US" sz="2800" dirty="0">
                <a:latin typeface="+mj-lt"/>
              </a:rPr>
              <a:t>Inlet control (valve/ gate)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	·	</a:t>
            </a:r>
            <a:r>
              <a:rPr lang="en-US" sz="2800" dirty="0">
                <a:latin typeface="+mj-lt"/>
              </a:rPr>
              <a:t>Speed Increaser (low head application)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	·</a:t>
            </a:r>
            <a:r>
              <a:rPr lang="en-US" sz="2800" dirty="0">
                <a:latin typeface="+mj-lt"/>
              </a:rPr>
              <a:t> 	Advances in Governor Tech.-complete 			components.</a:t>
            </a:r>
            <a:endParaRPr lang="en-GB" sz="2800" dirty="0">
              <a:latin typeface="+mj-lt"/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2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>
                <a:solidFill>
                  <a:srgbClr val="002060"/>
                </a:solidFill>
                <a:latin typeface="+mj-lt"/>
              </a:rPr>
              <a:t>Electro mechanical equipments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 bwMode="auto">
          <a:xfrm>
            <a:off x="673100" y="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Micro Hydro Quality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3749675" cy="457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Arial" pitchFamily="34" charset="0"/>
              </a:rPr>
              <a:t>In view of quick implementation as well as to ensure quality of works “Micro Hydro Quality Standard” was  prepared and issued    by AHEC, IIT </a:t>
            </a:r>
            <a:r>
              <a:rPr lang="en-US" dirty="0" err="1" smtClean="0">
                <a:cs typeface="Arial" pitchFamily="34" charset="0"/>
              </a:rPr>
              <a:t>Roorkee</a:t>
            </a:r>
            <a:r>
              <a:rPr lang="en-US" dirty="0" smtClean="0">
                <a:cs typeface="Arial" pitchFamily="34" charset="0"/>
              </a:rPr>
              <a:t> India In  2005</a:t>
            </a:r>
          </a:p>
          <a:p>
            <a:pPr marL="574675" indent="-574675" algn="just">
              <a:buClr>
                <a:srgbClr val="CC0066"/>
              </a:buClr>
              <a:buSzPct val="125000"/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8090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81600" y="990600"/>
            <a:ext cx="3194050" cy="4572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87043" name="Line 180"/>
          <p:cNvSpPr>
            <a:spLocks noChangeShapeType="1"/>
          </p:cNvSpPr>
          <p:nvPr/>
        </p:nvSpPr>
        <p:spPr bwMode="auto">
          <a:xfrm>
            <a:off x="5178425" y="34988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graphicFrame>
        <p:nvGraphicFramePr>
          <p:cNvPr id="71933" name="Group 253"/>
          <p:cNvGraphicFramePr>
            <a:graphicFrameLocks noGrp="1"/>
          </p:cNvGraphicFramePr>
          <p:nvPr/>
        </p:nvGraphicFramePr>
        <p:xfrm>
          <a:off x="428596" y="357166"/>
          <a:ext cx="8286808" cy="6532052"/>
        </p:xfrm>
        <a:graphic>
          <a:graphicData uri="http://schemas.openxmlformats.org/drawingml/2006/table">
            <a:tbl>
              <a:tblPr/>
              <a:tblGrid>
                <a:gridCol w="2611600"/>
                <a:gridCol w="3088719"/>
                <a:gridCol w="2586489"/>
              </a:tblGrid>
              <a:tr h="737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Category 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Upto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 kW)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Category B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(Above10kW and upto 50 kW)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Category C (Above 50 kW and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upto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100 kW)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64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Cross Flow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Pump as turbine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Pelton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Turgo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Axial Flow Turbine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Any other turbine meeting the technical requirement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Cross Flow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Pelton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Turgo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Impulse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Axial Flow Turbine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Francis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Pump as Turbine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Any other turbine meeting the technical requirement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Cross Flow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Pelton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Turgo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Impulse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Axial Flow Turbine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Francis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Any other turbine meeting the technical requirement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55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Synchronous/ Induction -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Single Phase/3 phase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Synchronous/ Induction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Phase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Synchronous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Phase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28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 V, 1 –phase,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Hz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415 V 3 phase,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 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415 V, 3 phase,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14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Standard / Special generators designed to withstand against continuous runaway condition.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7090" name="Rectangle 4"/>
          <p:cNvSpPr>
            <a:spLocks noChangeArrowheads="1"/>
          </p:cNvSpPr>
          <p:nvPr/>
        </p:nvSpPr>
        <p:spPr bwMode="auto">
          <a:xfrm>
            <a:off x="2286000" y="76200"/>
            <a:ext cx="457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00FF"/>
                </a:solidFill>
              </a:rPr>
              <a:t>CATEGORY WISE RECOMMENDATION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88067" name="Line 128"/>
          <p:cNvSpPr>
            <a:spLocks noChangeShapeType="1"/>
          </p:cNvSpPr>
          <p:nvPr/>
        </p:nvSpPr>
        <p:spPr bwMode="auto">
          <a:xfrm>
            <a:off x="5162550" y="1958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88068" name="Line 129"/>
          <p:cNvSpPr>
            <a:spLocks noChangeShapeType="1"/>
          </p:cNvSpPr>
          <p:nvPr/>
        </p:nvSpPr>
        <p:spPr bwMode="auto">
          <a:xfrm>
            <a:off x="5162550" y="221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88069" name="Line 130"/>
          <p:cNvSpPr>
            <a:spLocks noChangeShapeType="1"/>
          </p:cNvSpPr>
          <p:nvPr/>
        </p:nvSpPr>
        <p:spPr bwMode="auto">
          <a:xfrm>
            <a:off x="5178425" y="22193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88070" name="Line 131"/>
          <p:cNvSpPr>
            <a:spLocks noChangeShapeType="1"/>
          </p:cNvSpPr>
          <p:nvPr/>
        </p:nvSpPr>
        <p:spPr bwMode="auto">
          <a:xfrm>
            <a:off x="5178425" y="26638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88071" name="Line 132"/>
          <p:cNvSpPr>
            <a:spLocks noChangeShapeType="1"/>
          </p:cNvSpPr>
          <p:nvPr/>
        </p:nvSpPr>
        <p:spPr bwMode="auto">
          <a:xfrm>
            <a:off x="6494463" y="26638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88072" name="Line 133"/>
          <p:cNvSpPr>
            <a:spLocks noChangeShapeType="1"/>
          </p:cNvSpPr>
          <p:nvPr/>
        </p:nvSpPr>
        <p:spPr bwMode="auto">
          <a:xfrm>
            <a:off x="6494463" y="29178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graphicFrame>
        <p:nvGraphicFramePr>
          <p:cNvPr id="72964" name="Group 260"/>
          <p:cNvGraphicFramePr>
            <a:graphicFrameLocks noGrp="1"/>
          </p:cNvGraphicFramePr>
          <p:nvPr/>
        </p:nvGraphicFramePr>
        <p:xfrm>
          <a:off x="171450" y="114300"/>
          <a:ext cx="8472516" cy="7025958"/>
        </p:xfrm>
        <a:graphic>
          <a:graphicData uri="http://schemas.openxmlformats.org/drawingml/2006/table">
            <a:tbl>
              <a:tblPr/>
              <a:tblGrid>
                <a:gridCol w="2362200"/>
                <a:gridCol w="1701800"/>
                <a:gridCol w="241300"/>
                <a:gridCol w="1509713"/>
                <a:gridCol w="2657503"/>
              </a:tblGrid>
              <a:tr h="609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Insulation and Temperature Rise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F/H insulation and Class B Temperature rise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Minimum required Weighted Average Efficiency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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 Av)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0.50 x 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100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+0.50 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50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45%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50%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60%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Controller (Preferable/Micro processor based)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(ELC) Electronics load controller or IGC Induction Generation Controller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(ELC) Electronic Load Controller (preferred) or IGC Induction Generator Controller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(ELC) Electronic Load Controller or Flow Control Governor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Ballast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Air heater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Heater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heater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Inertia and Flywheel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Adequate flywheel should be provided for isolated operation.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Switchgear / Earth Fault Protection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MCB/MCCB for O.C. Protection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Provide Earth Leakage Circuit Breaker (ELCB)/Residual current operated circuit breaker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3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Monitoring &amp; Protection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Current, voltage, frequency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Current, voltage, frequency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Stator temperature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Overcurrent (stator)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Maximum &amp; minimum voltage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Reverse Power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Over/under frequency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Bearing temperature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Metering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 required.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en-US" sz="3200" b="1" smtClean="0">
                <a:solidFill>
                  <a:schemeClr val="bg1"/>
                </a:solidFill>
              </a:rPr>
              <a:t>Case study of “Ramgad MHP” in District Nainital</a:t>
            </a:r>
            <a:endParaRPr lang="en-IN" sz="3200" b="1" smtClean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" y="1341438"/>
            <a:ext cx="8382000" cy="480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Installed Capacity	= 	100 KW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Year of Installation	= 	1995  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No. of Unit		= 	2x50 KW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Net Head		= 	50 m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Design Discharge	= 	382 LPS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No. of operators 	= 	1x3(shifts)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Electrician		= 	1 No.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Electrification		= 	372 Households 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Local Grid Network	= 	15 </a:t>
            </a:r>
            <a:r>
              <a:rPr lang="en-US" sz="2400" dirty="0" err="1"/>
              <a:t>Kms</a:t>
            </a:r>
            <a:r>
              <a:rPr lang="en-US" sz="2400" dirty="0"/>
              <a:t>. </a:t>
            </a:r>
          </a:p>
          <a:p>
            <a:pPr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FF00"/>
                </a:solidFill>
              </a:rPr>
              <a:t>Operation &amp; Maintained= 	By </a:t>
            </a:r>
            <a:r>
              <a:rPr lang="en-US" sz="2400" dirty="0" err="1">
                <a:solidFill>
                  <a:srgbClr val="FFFF00"/>
                </a:solidFill>
              </a:rPr>
              <a:t>Ramgad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Urja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Samiti</a:t>
            </a:r>
            <a:r>
              <a:rPr lang="en-US" sz="2400" dirty="0">
                <a:solidFill>
                  <a:srgbClr val="FFFF00"/>
                </a:solidFill>
              </a:rPr>
              <a:t> having 12 Members from user villages including 30% women members.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100_289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5200" y="2986088"/>
            <a:ext cx="54102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5" descr="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78375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66750"/>
          </a:xfrm>
          <a:solidFill>
            <a:schemeClr val="tx2"/>
          </a:solidFill>
        </p:spPr>
        <p:txBody>
          <a:bodyPr/>
          <a:lstStyle/>
          <a:p>
            <a:r>
              <a:rPr lang="en-US" sz="3200" b="1" smtClean="0">
                <a:solidFill>
                  <a:schemeClr val="bg1"/>
                </a:solidFill>
              </a:rPr>
              <a:t>Ramgad Micro Hydel Project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522287"/>
          </a:xfrm>
          <a:solidFill>
            <a:schemeClr val="tx2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The Present Scenario at </a:t>
            </a:r>
            <a:r>
              <a:rPr lang="en-US" sz="3200" b="1" dirty="0" err="1" smtClean="0">
                <a:solidFill>
                  <a:schemeClr val="bg1"/>
                </a:solidFill>
              </a:rPr>
              <a:t>Ramgarh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5664200"/>
          </a:xfrm>
        </p:spPr>
        <p:txBody>
          <a:bodyPr/>
          <a:lstStyle/>
          <a:p>
            <a:pPr marL="0" indent="0">
              <a:lnSpc>
                <a:spcPct val="80000"/>
              </a:lnSpc>
              <a:spcAft>
                <a:spcPts val="600"/>
              </a:spcAft>
              <a:buFont typeface="Wingdings 3" pitchFamily="18" charset="2"/>
              <a:buNone/>
            </a:pPr>
            <a:r>
              <a:rPr lang="en-US" sz="2800" dirty="0" smtClean="0"/>
              <a:t>As on date, the project system is effectively functional and being successfully managed by the user committee. The success is clearly visible in terms of the followings: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5 Trained Operators are operating the plant regularly.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The Plant Load Factor reached up to 80%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100% metering in all the 372 households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Tariff as per the UPCL rates.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All incandescent bulbs replaced with CFLs.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No overloading during peak hour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Surplus power generating revenue @ Rs. 2.85 per unit from the UPCL.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7C2F8ACE-489A-435C-9234-80EE649F2036}" type="slidenum">
              <a:rPr lang="en-US"/>
              <a:pPr/>
              <a:t>29</a:t>
            </a:fld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500"/>
            <a:ext cx="9144000" cy="5578475"/>
          </a:xfrm>
        </p:spPr>
        <p:txBody>
          <a:bodyPr/>
          <a:lstStyle/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Electricity bill collection efficiency increased up to 90%.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Regular meetings of user committee.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About 1.177 M units of surplus electricity has been fed into the grid from January, 2005 for which UREDA has received an amount of Rs. 3.3544 M from UPCL.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User committee having Rs. 0. 387 M as bank balance.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Replacement of 1000 traditional bulbs with LED Bulb.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Installation of 100 LED Street Light in the beneficiary villages.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smtClean="0"/>
              <a:t>The project site is being developed as tourist place by local administration with eco-friendly environment and waterfall.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Wingdings 3" pitchFamily="18" charset="2"/>
              <a:buNone/>
            </a:pPr>
            <a:r>
              <a:rPr lang="en-US" sz="2800" smtClean="0"/>
              <a:t>The above facts display that Ramgad Small Hydro Project is working as a self sustained small hydro project. 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79040" y="3416801"/>
            <a:ext cx="8153400" cy="3108543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latin typeface="+mj-lt"/>
                <a:cs typeface="Times New Roman" pitchFamily="18" charset="0"/>
              </a:rPr>
              <a:t>    Run-of-river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latin typeface="+mj-lt"/>
                <a:cs typeface="Times New Roman" pitchFamily="18" charset="0"/>
              </a:rPr>
              <a:t>    Storage/Dam Toe based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latin typeface="+mj-lt"/>
                <a:cs typeface="Times New Roman" pitchFamily="18" charset="0"/>
              </a:rPr>
              <a:t>    Canal Fall/Barrage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latin typeface="+mj-lt"/>
                <a:cs typeface="Times New Roman" pitchFamily="18" charset="0"/>
              </a:rPr>
              <a:t>    In stream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b="1" dirty="0">
                <a:latin typeface="+mj-lt"/>
                <a:cs typeface="Times New Roman" pitchFamily="18" charset="0"/>
              </a:rPr>
              <a:t>    Pumped Storage </a:t>
            </a:r>
            <a:endParaRPr lang="en-US" sz="2800" b="1" dirty="0">
              <a:latin typeface="+mj-lt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44896" y="-5234"/>
            <a:ext cx="8991600" cy="769938"/>
          </a:xfrm>
          <a:prstGeom prst="rect">
            <a:avLst/>
          </a:prstGeom>
          <a:solidFill>
            <a:srgbClr val="1374C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 dirty="0">
                <a:solidFill>
                  <a:srgbClr val="FFFFFF"/>
                </a:solidFill>
                <a:cs typeface="Times New Roman" pitchFamily="18" charset="0"/>
              </a:rPr>
              <a:t>Types of SHP schemes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836712"/>
            <a:ext cx="83529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>
              <a:buFont typeface="Wingdings 3" pitchFamily="18" charset="2"/>
              <a:buNone/>
              <a:defRPr/>
            </a:pPr>
            <a:r>
              <a:rPr lang="en-US" sz="2000" b="1" i="1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Many countries classified as:</a:t>
            </a: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Pico/village		5 kW &amp; below</a:t>
            </a:r>
            <a:endParaRPr lang="en-US" sz="2400" dirty="0" smtClean="0">
              <a:latin typeface="+mj-lt"/>
            </a:endParaRP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Micro			100 kW &amp; below</a:t>
            </a:r>
            <a:endParaRPr lang="en-US" sz="2400" dirty="0" smtClean="0">
              <a:latin typeface="+mj-lt"/>
            </a:endParaRP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Mini			2 MW &amp; below</a:t>
            </a:r>
            <a:endParaRPr lang="en-US" sz="2400" dirty="0" smtClean="0">
              <a:latin typeface="+mj-lt"/>
            </a:endParaRP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Small			25 MW &amp; below</a:t>
            </a:r>
            <a:endParaRPr lang="en-US" sz="2400" dirty="0" smtClean="0">
              <a:latin typeface="+mj-lt"/>
            </a:endParaRP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Medium 		100 MW &amp; below</a:t>
            </a:r>
            <a:endParaRPr lang="en-US" sz="2400" dirty="0" smtClean="0">
              <a:latin typeface="+mj-lt"/>
            </a:endParaRPr>
          </a:p>
          <a:p>
            <a:pPr algn="just">
              <a:buClr>
                <a:schemeClr val="tx1"/>
              </a:buClr>
              <a:defRPr/>
            </a:pPr>
            <a:r>
              <a:rPr lang="en-GB" sz="2400" dirty="0" smtClean="0">
                <a:latin typeface="+mj-lt"/>
              </a:rPr>
              <a:t>Large			above 100 MW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595313"/>
          </a:xfrm>
          <a:solidFill>
            <a:schemeClr val="tx2"/>
          </a:solidFill>
        </p:spPr>
        <p:txBody>
          <a:bodyPr/>
          <a:lstStyle/>
          <a:p>
            <a:r>
              <a:rPr lang="en-US" sz="3200" b="1" smtClean="0">
                <a:solidFill>
                  <a:schemeClr val="bg1"/>
                </a:solidFill>
              </a:rPr>
              <a:t>Institutional framework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57250" y="1357313"/>
            <a:ext cx="20161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Project Identification</a:t>
            </a:r>
            <a:endParaRPr lang="en-IN" sz="1400" dirty="0"/>
          </a:p>
        </p:txBody>
      </p:sp>
      <p:sp>
        <p:nvSpPr>
          <p:cNvPr id="6" name="Rounded Rectangle 5"/>
          <p:cNvSpPr/>
          <p:nvPr/>
        </p:nvSpPr>
        <p:spPr>
          <a:xfrm>
            <a:off x="3786188" y="1285875"/>
            <a:ext cx="20161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Project Allotment</a:t>
            </a:r>
            <a:endParaRPr lang="en-IN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4770438" y="5589588"/>
            <a:ext cx="20161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Operation and Maintenance + Capacity Building</a:t>
            </a:r>
            <a:endParaRPr lang="en-IN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2344738" y="55721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Construction</a:t>
            </a:r>
            <a:endParaRPr lang="en-IN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3132138" y="2420938"/>
            <a:ext cx="20161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Clearances and Regulatory Provisions</a:t>
            </a:r>
            <a:endParaRPr lang="en-IN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2627313" y="4508500"/>
            <a:ext cx="244475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Financial Closure</a:t>
            </a:r>
            <a:endParaRPr lang="en-IN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250825" y="1916113"/>
            <a:ext cx="1944688" cy="5762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SNAs, Community  or Private Developers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372225" y="1700213"/>
            <a:ext cx="792163" cy="4333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SNAs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35588" y="2428875"/>
            <a:ext cx="2808287" cy="10001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Forest Department</a:t>
            </a:r>
          </a:p>
          <a:p>
            <a:pPr algn="ctr">
              <a:defRPr/>
            </a:pPr>
            <a:r>
              <a:rPr lang="en-US" sz="1400" dirty="0"/>
              <a:t>Irrigation Department</a:t>
            </a:r>
          </a:p>
          <a:p>
            <a:pPr algn="ctr">
              <a:defRPr/>
            </a:pPr>
            <a:r>
              <a:rPr lang="en-US" sz="1400" dirty="0"/>
              <a:t>Public works </a:t>
            </a:r>
            <a:r>
              <a:rPr lang="en-US" sz="1400" dirty="0" err="1"/>
              <a:t>Deptt</a:t>
            </a:r>
            <a:r>
              <a:rPr lang="en-US" sz="1400" dirty="0"/>
              <a:t>, </a:t>
            </a:r>
          </a:p>
          <a:p>
            <a:pPr algn="ctr">
              <a:defRPr/>
            </a:pPr>
            <a:r>
              <a:rPr lang="en-US" sz="1400" dirty="0"/>
              <a:t>Water supply </a:t>
            </a:r>
            <a:r>
              <a:rPr lang="en-US" sz="1400" dirty="0" err="1"/>
              <a:t>deptt</a:t>
            </a:r>
            <a:endParaRPr lang="en-US" sz="1400" dirty="0"/>
          </a:p>
          <a:p>
            <a:pPr algn="ctr">
              <a:defRPr/>
            </a:pPr>
            <a:r>
              <a:rPr lang="en-US" sz="1400" dirty="0" err="1"/>
              <a:t>SERC</a:t>
            </a:r>
            <a:r>
              <a:rPr lang="en-US" sz="1400" dirty="0"/>
              <a:t> (Tariff Setting)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143500" y="4143375"/>
            <a:ext cx="3214688" cy="1143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400" dirty="0"/>
              <a:t>Government Support- MNRE (CFA), </a:t>
            </a:r>
            <a:r>
              <a:rPr lang="en-US" sz="1400" dirty="0" err="1"/>
              <a:t>MoP</a:t>
            </a:r>
            <a:r>
              <a:rPr lang="en-US" sz="1400" dirty="0"/>
              <a:t> (DDG),  RMDD (NREGA), DST, NEC</a:t>
            </a:r>
          </a:p>
          <a:p>
            <a:pPr>
              <a:defRPr/>
            </a:pPr>
            <a:r>
              <a:rPr lang="en-US" sz="1400" dirty="0"/>
              <a:t>Credit Availability- NABARD, REC, </a:t>
            </a:r>
          </a:p>
          <a:p>
            <a:pPr>
              <a:defRPr/>
            </a:pPr>
            <a:r>
              <a:rPr lang="en-US" sz="1400" dirty="0"/>
              <a:t>Rural Banks</a:t>
            </a:r>
          </a:p>
          <a:p>
            <a:pPr>
              <a:defRPr/>
            </a:pPr>
            <a:r>
              <a:rPr lang="en-US" sz="1400" dirty="0" err="1"/>
              <a:t>PPA</a:t>
            </a:r>
            <a:r>
              <a:rPr lang="en-US" sz="1400" dirty="0"/>
              <a:t>- Energy and Power Department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79388" y="4500563"/>
            <a:ext cx="2232025" cy="10715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SNAs,  Community, Private Developers, Technology Suppliers , civil contractors,  Power Utilities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843713" y="5567363"/>
            <a:ext cx="1871662" cy="6477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Community, SNAs, contractors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000250" y="3500438"/>
            <a:ext cx="2016125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Grid Connectivity</a:t>
            </a:r>
            <a:endParaRPr lang="en-IN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428625" y="2857500"/>
            <a:ext cx="1800225" cy="5762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State  distribution or transmission utility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3071813" y="1354138"/>
            <a:ext cx="576262" cy="36036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2" name="Right Arrow 21"/>
          <p:cNvSpPr/>
          <p:nvPr/>
        </p:nvSpPr>
        <p:spPr>
          <a:xfrm rot="5400000">
            <a:off x="4052094" y="1902619"/>
            <a:ext cx="593725" cy="36036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3" name="Right Arrow 22"/>
          <p:cNvSpPr/>
          <p:nvPr/>
        </p:nvSpPr>
        <p:spPr>
          <a:xfrm rot="5400000" flipV="1">
            <a:off x="3032919" y="3042444"/>
            <a:ext cx="568325" cy="34766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5" name="Right Arrow 24"/>
          <p:cNvSpPr/>
          <p:nvPr/>
        </p:nvSpPr>
        <p:spPr>
          <a:xfrm rot="5400000">
            <a:off x="3076575" y="4071938"/>
            <a:ext cx="476250" cy="3429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6" name="Right Arrow 25"/>
          <p:cNvSpPr/>
          <p:nvPr/>
        </p:nvSpPr>
        <p:spPr>
          <a:xfrm rot="5400000">
            <a:off x="3198019" y="5079206"/>
            <a:ext cx="547688" cy="3905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7" name="Right Arrow 26"/>
          <p:cNvSpPr/>
          <p:nvPr/>
        </p:nvSpPr>
        <p:spPr>
          <a:xfrm rot="1136023">
            <a:off x="4038600" y="5683250"/>
            <a:ext cx="631825" cy="3794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4" name="Right Arrow 23"/>
          <p:cNvSpPr/>
          <p:nvPr/>
        </p:nvSpPr>
        <p:spPr>
          <a:xfrm rot="5400000" flipV="1">
            <a:off x="4390231" y="3039270"/>
            <a:ext cx="568325" cy="34766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8" name="Rounded Rectangle 27"/>
          <p:cNvSpPr/>
          <p:nvPr/>
        </p:nvSpPr>
        <p:spPr>
          <a:xfrm>
            <a:off x="4198938" y="3500438"/>
            <a:ext cx="1516062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 Off  Grid</a:t>
            </a:r>
            <a:endParaRPr lang="en-IN" sz="1400" dirty="0"/>
          </a:p>
        </p:txBody>
      </p:sp>
      <p:sp>
        <p:nvSpPr>
          <p:cNvPr id="29" name="Right Arrow 28"/>
          <p:cNvSpPr/>
          <p:nvPr/>
        </p:nvSpPr>
        <p:spPr>
          <a:xfrm rot="5400000" flipV="1">
            <a:off x="4533106" y="4039395"/>
            <a:ext cx="568325" cy="34766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684213" y="152400"/>
            <a:ext cx="7766050" cy="990600"/>
          </a:xfrm>
          <a:solidFill>
            <a:schemeClr val="tx2"/>
          </a:solidFill>
        </p:spPr>
        <p:txBody>
          <a:bodyPr/>
          <a:lstStyle/>
          <a:p>
            <a:pPr algn="ctr"/>
            <a:r>
              <a:rPr lang="en-US" sz="3200" b="1" smtClean="0">
                <a:solidFill>
                  <a:schemeClr val="bg1"/>
                </a:solidFill>
              </a:rPr>
              <a:t>Existing Ownership Model for off-grid rural electrification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4925" y="1916113"/>
            <a:ext cx="1368425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State government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1692275" y="1916113"/>
            <a:ext cx="2087563" cy="2592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State Renewable Energy Development Agencies , or/and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Departments promoting renewable energy, or/and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State Utilities, or/and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The identified CPSUs 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34925" y="1341438"/>
            <a:ext cx="1368425" cy="57467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Ownership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1692275" y="1341438"/>
            <a:ext cx="2087563" cy="57467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Implementing agency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50825" y="4724400"/>
            <a:ext cx="3457575" cy="122555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</a:rPr>
              <a:t>Gap between O &amp;M cost and revenue recovery to be reimbursed  by the Implementing Agency  out of its service charges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4140200" y="1341438"/>
            <a:ext cx="2519363" cy="57467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Project developer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140200" y="1916113"/>
            <a:ext cx="2519363" cy="2952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State agencies, technology suppliers, Corporate houses, Equipment Manufacturers and Contractors, Self Help Groups, Users Associations, Individuals, Registered Societies, Cooperatives, Panchayats, Local bodies, their Consortiums / SPVs / JVs</a:t>
            </a: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7451725" y="1341438"/>
            <a:ext cx="1657350" cy="719137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Construction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451725" y="2779713"/>
            <a:ext cx="1657350" cy="72072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Capacity building for villagers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7451725" y="3502025"/>
            <a:ext cx="1657350" cy="719138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Supply of power to villagers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7451725" y="4222750"/>
            <a:ext cx="1657350" cy="719138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Collection of tariff from villagers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451725" y="2062163"/>
            <a:ext cx="1657350" cy="719137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O &amp; M for 5 years (may vary) 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403350" y="2205038"/>
            <a:ext cx="288925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3779838" y="2276475"/>
            <a:ext cx="360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659563" y="2420938"/>
            <a:ext cx="3603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6200000" flipH="1">
            <a:off x="5688012" y="3105151"/>
            <a:ext cx="266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7019925" y="2432050"/>
            <a:ext cx="3603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019925" y="1773238"/>
            <a:ext cx="360363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7019925" y="3067050"/>
            <a:ext cx="3603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7019925" y="3787775"/>
            <a:ext cx="3603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7019925" y="4435475"/>
            <a:ext cx="3603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66750"/>
          </a:xfrm>
          <a:solidFill>
            <a:schemeClr val="tx2"/>
          </a:solidFill>
        </p:spPr>
        <p:txBody>
          <a:bodyPr/>
          <a:lstStyle/>
          <a:p>
            <a:r>
              <a:rPr lang="en-US" sz="3200" b="1" smtClean="0">
                <a:solidFill>
                  <a:schemeClr val="bg1"/>
                </a:solidFill>
              </a:rPr>
              <a:t>Cross linkages with other programmes</a:t>
            </a:r>
          </a:p>
        </p:txBody>
      </p:sp>
      <p:sp>
        <p:nvSpPr>
          <p:cNvPr id="86019" name="Content Placeholder 2"/>
          <p:cNvSpPr>
            <a:spLocks noGrp="1"/>
          </p:cNvSpPr>
          <p:nvPr>
            <p:ph sz="quarter" idx="1"/>
          </p:nvPr>
        </p:nvSpPr>
        <p:spPr>
          <a:xfrm>
            <a:off x="395288" y="908050"/>
            <a:ext cx="4321175" cy="252095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2200" dirty="0" smtClean="0"/>
              <a:t>Backward linkages</a:t>
            </a:r>
          </a:p>
          <a:p>
            <a:pPr lvl="1">
              <a:spcBef>
                <a:spcPts val="400"/>
              </a:spcBef>
            </a:pPr>
            <a:r>
              <a:rPr lang="en-US" sz="2200" dirty="0" smtClean="0"/>
              <a:t>Rural electrification policy</a:t>
            </a:r>
          </a:p>
          <a:p>
            <a:pPr marL="546100" lvl="2">
              <a:spcBef>
                <a:spcPts val="400"/>
              </a:spcBef>
              <a:buClr>
                <a:schemeClr val="accent1"/>
              </a:buClr>
            </a:pPr>
            <a:r>
              <a:rPr lang="en-US" sz="2200" dirty="0" smtClean="0">
                <a:solidFill>
                  <a:schemeClr val="tx2"/>
                </a:solidFill>
              </a:rPr>
              <a:t>Central </a:t>
            </a:r>
            <a:r>
              <a:rPr lang="en-US" sz="2200" dirty="0" smtClean="0">
                <a:solidFill>
                  <a:schemeClr val="tx2"/>
                </a:solidFill>
              </a:rPr>
              <a:t>financial Assistance </a:t>
            </a:r>
          </a:p>
          <a:p>
            <a:pPr marL="546100" lvl="2">
              <a:spcBef>
                <a:spcPts val="400"/>
              </a:spcBef>
              <a:buClr>
                <a:schemeClr val="accent1"/>
              </a:buClr>
            </a:pPr>
            <a:r>
              <a:rPr lang="en-US" sz="2200" dirty="0" smtClean="0">
                <a:solidFill>
                  <a:schemeClr val="tx2"/>
                </a:solidFill>
              </a:rPr>
              <a:t>REP </a:t>
            </a:r>
            <a:r>
              <a:rPr lang="en-US" sz="2200" dirty="0" smtClean="0">
                <a:solidFill>
                  <a:schemeClr val="tx2"/>
                </a:solidFill>
              </a:rPr>
              <a:t>scheme </a:t>
            </a:r>
          </a:p>
          <a:p>
            <a:pPr marL="546100" lvl="2">
              <a:spcBef>
                <a:spcPts val="400"/>
              </a:spcBef>
              <a:buClr>
                <a:schemeClr val="accent1"/>
              </a:buClr>
            </a:pPr>
            <a:r>
              <a:rPr lang="en-US" sz="2200" dirty="0" smtClean="0">
                <a:solidFill>
                  <a:schemeClr val="tx2"/>
                </a:solidFill>
              </a:rPr>
              <a:t>Rural Management and Development Department</a:t>
            </a:r>
          </a:p>
          <a:p>
            <a:pPr marL="546100" lvl="2">
              <a:spcBef>
                <a:spcPts val="400"/>
              </a:spcBef>
              <a:buClr>
                <a:schemeClr val="accent1"/>
              </a:buClr>
            </a:pPr>
            <a:endParaRPr lang="en-US" sz="2200" dirty="0" smtClean="0"/>
          </a:p>
        </p:txBody>
      </p:sp>
      <p:sp>
        <p:nvSpPr>
          <p:cNvPr id="86020" name="Content Placeholder 2"/>
          <p:cNvSpPr txBox="1">
            <a:spLocks/>
          </p:cNvSpPr>
          <p:nvPr/>
        </p:nvSpPr>
        <p:spPr bwMode="auto">
          <a:xfrm>
            <a:off x="4500563" y="908050"/>
            <a:ext cx="43307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sz="2200" dirty="0">
                <a:latin typeface="Calibri" pitchFamily="34" charset="0"/>
              </a:rPr>
              <a:t>Forward linkages</a:t>
            </a:r>
          </a:p>
          <a:p>
            <a:pPr marL="546100" lvl="2" indent="-228600" eaLnBrk="0" hangingPunct="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sz="2200" dirty="0">
                <a:solidFill>
                  <a:schemeClr val="tx2"/>
                </a:solidFill>
                <a:latin typeface="Calibri" pitchFamily="34" charset="0"/>
              </a:rPr>
              <a:t>Rural development </a:t>
            </a:r>
            <a:r>
              <a:rPr lang="en-US" sz="2200" dirty="0" smtClean="0">
                <a:solidFill>
                  <a:schemeClr val="tx2"/>
                </a:solidFill>
                <a:latin typeface="Calibri" pitchFamily="34" charset="0"/>
              </a:rPr>
              <a:t>programmes</a:t>
            </a:r>
            <a:endParaRPr lang="en-US" sz="2200" dirty="0">
              <a:solidFill>
                <a:schemeClr val="tx2"/>
              </a:solidFill>
              <a:latin typeface="Calibri" pitchFamily="34" charset="0"/>
            </a:endParaRPr>
          </a:p>
          <a:p>
            <a:pPr marL="546100" lvl="2" indent="-228600" eaLnBrk="0" hangingPunct="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r>
              <a:rPr lang="en-US" sz="2200" dirty="0">
                <a:solidFill>
                  <a:schemeClr val="tx2"/>
                </a:solidFill>
                <a:latin typeface="Calibri" pitchFamily="34" charset="0"/>
              </a:rPr>
              <a:t>Use of tail race water for irrigation as required by the village</a:t>
            </a:r>
          </a:p>
          <a:p>
            <a:pPr marL="547688" lvl="1" indent="-273050" eaLnBrk="0" hangingPunct="0">
              <a:spcBef>
                <a:spcPts val="12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endParaRPr lang="en-US" sz="2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3643314"/>
            <a:ext cx="8569325" cy="2232546"/>
          </a:xfrm>
          <a:prstGeom prst="rect">
            <a:avLst/>
          </a:prstGeom>
          <a:solidFill>
            <a:srgbClr val="7030A0">
              <a:alpha val="29000"/>
            </a:srgb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47688" lvl="1" indent="-273050" algn="ctr" eaLnBrk="0" hangingPunct="0">
              <a:spcBef>
                <a:spcPts val="1000"/>
              </a:spcBef>
              <a:buClr>
                <a:schemeClr val="accent2"/>
              </a:buClr>
              <a:buSzPct val="76000"/>
              <a:defRPr/>
            </a:pPr>
            <a:r>
              <a:rPr lang="en-US" b="1" dirty="0">
                <a:solidFill>
                  <a:schemeClr val="tx2"/>
                </a:solidFill>
              </a:rPr>
              <a:t>Mini and micro hydro projects will be integrated with irrigation, education, health, drinking water, small-scale industry &amp; ropeways</a:t>
            </a:r>
          </a:p>
          <a:p>
            <a:pPr marL="547688" lvl="1" indent="-273050" algn="ctr" eaLnBrk="0" hangingPunct="0">
              <a:spcBef>
                <a:spcPts val="1000"/>
              </a:spcBef>
              <a:buClr>
                <a:schemeClr val="accent2"/>
              </a:buClr>
              <a:buSzPct val="76000"/>
              <a:defRPr/>
            </a:pPr>
            <a:r>
              <a:rPr lang="en-US" b="1" dirty="0">
                <a:solidFill>
                  <a:schemeClr val="tx2"/>
                </a:solidFill>
              </a:rPr>
              <a:t>The women’s development, irrigation, drinking water, community saving, health, forests, industries, environmental conservation, road, micro-finance, literacy campaign programmes, which are conducted at the local level will be implemented by integrating with the rural energy development </a:t>
            </a:r>
            <a:r>
              <a:rPr lang="en-US" b="1" dirty="0" smtClean="0">
                <a:solidFill>
                  <a:schemeClr val="tx2"/>
                </a:solidFill>
              </a:rPr>
              <a:t>programmes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8915400" cy="8302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n-IN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Hybrid Energy Generation- power-on-demand from an energy system sourced by intermittent renewable energy source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9011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33450"/>
            <a:ext cx="90678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914400"/>
          </a:xfrm>
        </p:spPr>
        <p:txBody>
          <a:bodyPr/>
          <a:lstStyle/>
          <a:p>
            <a:r>
              <a:rPr lang="en-US" sz="3600" b="1" smtClean="0">
                <a:solidFill>
                  <a:srgbClr val="FF0000"/>
                </a:solidFill>
              </a:rPr>
              <a:t>Typical village load</a:t>
            </a:r>
            <a:br>
              <a:rPr lang="en-US" sz="3600" b="1" smtClean="0">
                <a:solidFill>
                  <a:srgbClr val="FF0000"/>
                </a:solidFill>
              </a:rPr>
            </a:br>
            <a:r>
              <a:rPr lang="en-US" sz="3600" b="1" smtClean="0">
                <a:solidFill>
                  <a:srgbClr val="FF0000"/>
                </a:solidFill>
              </a:rPr>
              <a:t>and Hydro during Lean season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2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AHEC/MNRE/Sept 06 2007 DELHI</a:t>
            </a:r>
          </a:p>
        </p:txBody>
      </p:sp>
      <p:pic>
        <p:nvPicPr>
          <p:cNvPr id="9216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5113" y="1589088"/>
            <a:ext cx="8421687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2" descr="C:\Users\admin\Desktop\a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523875"/>
            <a:ext cx="89154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4211" name="Group 27"/>
          <p:cNvGrpSpPr>
            <a:grpSpLocks/>
          </p:cNvGrpSpPr>
          <p:nvPr/>
        </p:nvGrpSpPr>
        <p:grpSpPr bwMode="auto">
          <a:xfrm>
            <a:off x="3581400" y="1304925"/>
            <a:ext cx="5105400" cy="2438400"/>
            <a:chOff x="3581400" y="1304925"/>
            <a:chExt cx="5105400" cy="2438400"/>
          </a:xfrm>
        </p:grpSpPr>
        <p:sp>
          <p:nvSpPr>
            <p:cNvPr id="6" name="Text Box 80"/>
            <p:cNvSpPr txBox="1"/>
            <p:nvPr/>
          </p:nvSpPr>
          <p:spPr>
            <a:xfrm>
              <a:off x="4572000" y="1600200"/>
              <a:ext cx="1285875" cy="3714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b="1" dirty="0">
                  <a:solidFill>
                    <a:srgbClr val="000000"/>
                  </a:solidFill>
                  <a:latin typeface="Times New Roman"/>
                  <a:ea typeface="Calibri"/>
                  <a:cs typeface="Times New Roman"/>
                </a:rPr>
                <a:t>To Store</a:t>
              </a:r>
              <a:endParaRPr lang="en-US" sz="1600" dirty="0">
                <a:solidFill>
                  <a:srgbClr val="000000"/>
                </a:solidFill>
                <a:ea typeface="Calibri"/>
                <a:cs typeface="Times New Roman"/>
              </a:endParaRPr>
            </a:p>
          </p:txBody>
        </p:sp>
        <p:sp>
          <p:nvSpPr>
            <p:cNvPr id="7" name="Text Box 83"/>
            <p:cNvSpPr txBox="1"/>
            <p:nvPr/>
          </p:nvSpPr>
          <p:spPr>
            <a:xfrm>
              <a:off x="7620000" y="1304925"/>
              <a:ext cx="1066800" cy="3714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b="1" dirty="0">
                  <a:solidFill>
                    <a:srgbClr val="000000"/>
                  </a:solidFill>
                  <a:latin typeface="Times New Roman"/>
                  <a:ea typeface="Calibri"/>
                  <a:cs typeface="Times New Roman"/>
                </a:rPr>
                <a:t>Deficit</a:t>
              </a:r>
              <a:endParaRPr lang="en-US" sz="1400" dirty="0">
                <a:solidFill>
                  <a:srgbClr val="000000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7391400" y="1600200"/>
              <a:ext cx="533400" cy="457200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83"/>
            <p:cNvSpPr txBox="1"/>
            <p:nvPr/>
          </p:nvSpPr>
          <p:spPr>
            <a:xfrm>
              <a:off x="3733800" y="2667000"/>
              <a:ext cx="1066800" cy="3714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b="1" dirty="0">
                  <a:solidFill>
                    <a:srgbClr val="000000"/>
                  </a:solidFill>
                  <a:latin typeface="Times New Roman"/>
                  <a:ea typeface="Calibri"/>
                  <a:cs typeface="Times New Roman"/>
                </a:rPr>
                <a:t>Deficit</a:t>
              </a:r>
              <a:endParaRPr lang="en-US" sz="1400" dirty="0">
                <a:solidFill>
                  <a:srgbClr val="000000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5334000" y="1981200"/>
              <a:ext cx="1066800" cy="914400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3581400" y="1981200"/>
              <a:ext cx="1143000" cy="685800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181600" y="1905000"/>
              <a:ext cx="42863" cy="847725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114800" y="2895600"/>
              <a:ext cx="42863" cy="847725"/>
            </a:xfrm>
            <a:prstGeom prst="straightConnector1">
              <a:avLst/>
            </a:prstGeom>
            <a:ln w="254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1" descr="C:\Users\admin\Desktop\a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763" y="681038"/>
            <a:ext cx="9153526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0"/>
          <p:cNvSpPr txBox="1"/>
          <p:nvPr/>
        </p:nvSpPr>
        <p:spPr>
          <a:xfrm>
            <a:off x="3503613" y="1905000"/>
            <a:ext cx="1830387" cy="3810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To Storage</a:t>
            </a:r>
            <a:endParaRPr lang="en-US" sz="14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2" name="Text Box 80"/>
          <p:cNvSpPr txBox="1"/>
          <p:nvPr/>
        </p:nvSpPr>
        <p:spPr>
          <a:xfrm>
            <a:off x="4032250" y="5038725"/>
            <a:ext cx="2206625" cy="3714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To Storage</a:t>
            </a:r>
            <a:endParaRPr lang="en-US" sz="14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3" name="Text Box 83"/>
          <p:cNvSpPr txBox="1"/>
          <p:nvPr/>
        </p:nvSpPr>
        <p:spPr>
          <a:xfrm>
            <a:off x="6172200" y="2209800"/>
            <a:ext cx="1095375" cy="3714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Deficit</a:t>
            </a:r>
            <a:endParaRPr lang="en-US" sz="14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4" name="Text Box 83"/>
          <p:cNvSpPr txBox="1"/>
          <p:nvPr/>
        </p:nvSpPr>
        <p:spPr>
          <a:xfrm>
            <a:off x="1524000" y="4343400"/>
            <a:ext cx="1095375" cy="3714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Deficit</a:t>
            </a:r>
            <a:endParaRPr lang="en-US" sz="14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91000" y="2209800"/>
            <a:ext cx="381000" cy="533400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934200" y="2438400"/>
            <a:ext cx="381000" cy="533400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133600" y="4572000"/>
            <a:ext cx="228600" cy="381000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501062" cy="1214438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/>
            </a:r>
            <a:br>
              <a:rPr lang="en-US" sz="3600" smtClean="0"/>
            </a:br>
            <a:r>
              <a:rPr lang="en-US" sz="4000" smtClean="0"/>
              <a:t> </a:t>
            </a:r>
            <a:r>
              <a:rPr lang="en-US" sz="4000" smtClean="0">
                <a:solidFill>
                  <a:schemeClr val="bg1"/>
                </a:solidFill>
              </a:rPr>
              <a:t>Challenges observed on existing small plants and recommendations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8929688" cy="5638800"/>
          </a:xfrm>
        </p:spPr>
        <p:txBody>
          <a:bodyPr/>
          <a:lstStyle/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Arial" pitchFamily="34" charset="0"/>
              </a:rPr>
              <a:t>Capacity development is the key to success for  scaling up of SHP </a:t>
            </a:r>
            <a:r>
              <a:rPr lang="en-US" sz="2800" b="1" dirty="0" err="1" smtClean="0">
                <a:latin typeface="Arial" pitchFamily="34" charset="0"/>
              </a:rPr>
              <a:t>programme</a:t>
            </a:r>
            <a:r>
              <a:rPr lang="en-US" sz="2800" b="1" dirty="0" smtClean="0">
                <a:latin typeface="Arial" pitchFamily="34" charset="0"/>
              </a:rPr>
              <a:t>  </a:t>
            </a:r>
            <a:r>
              <a:rPr lang="en-US" b="1" i="1" dirty="0" smtClean="0">
                <a:latin typeface="Arial" pitchFamily="34" charset="0"/>
              </a:rPr>
              <a:t>for  </a:t>
            </a:r>
            <a:r>
              <a:rPr lang="en-US" i="1" dirty="0" smtClean="0">
                <a:latin typeface="Arial" pitchFamily="34" charset="0"/>
              </a:rPr>
              <a:t>planning, oversight, and monitoring; training to all project developers, facilitators, financial institutions and community members; adopting the standard equipments and designs</a:t>
            </a:r>
          </a:p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Arial" pitchFamily="34" charset="0"/>
              </a:rPr>
              <a:t>Upfront public financing </a:t>
            </a:r>
            <a:endParaRPr lang="en-US" sz="2800" dirty="0" smtClean="0">
              <a:latin typeface="Arial" pitchFamily="34" charset="0"/>
            </a:endParaRPr>
          </a:p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Arial" pitchFamily="34" charset="0"/>
              </a:rPr>
              <a:t>Encouraging higher participation of private sector </a:t>
            </a:r>
            <a:endParaRPr lang="en-US" sz="2800" dirty="0" smtClean="0">
              <a:latin typeface="Arial" pitchFamily="34" charset="0"/>
            </a:endParaRPr>
          </a:p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Arial" pitchFamily="34" charset="0"/>
              </a:rPr>
              <a:t>Clarity in Policies and regulations </a:t>
            </a:r>
            <a:endParaRPr lang="en-US" sz="2800" dirty="0" smtClean="0">
              <a:latin typeface="Arial" pitchFamily="34" charset="0"/>
            </a:endParaRPr>
          </a:p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Arial" pitchFamily="34" charset="0"/>
              </a:rPr>
              <a:t>Setting up and enhancing institutions capacity</a:t>
            </a:r>
          </a:p>
          <a:p>
            <a:pPr marL="347663" indent="-34766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SHP development efforts are more of ad hoc type (lack of experience sharing, absence of business objectives)</a:t>
            </a:r>
          </a:p>
          <a:p>
            <a:pPr lvl="2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4800" dirty="0" smtClean="0"/>
              <a:t>for </a:t>
            </a:r>
            <a:r>
              <a:rPr lang="en-US" sz="4800" dirty="0" smtClean="0"/>
              <a:t>capacity building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3276600" cy="50292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Areas:</a:t>
            </a:r>
          </a:p>
          <a:p>
            <a:r>
              <a:rPr lang="en-US" sz="3600" dirty="0" smtClean="0"/>
              <a:t>Planning</a:t>
            </a:r>
          </a:p>
          <a:p>
            <a:r>
              <a:rPr lang="en-US" sz="3600" dirty="0" smtClean="0"/>
              <a:t>Design </a:t>
            </a:r>
            <a:endParaRPr lang="en-US" sz="3600" dirty="0" smtClean="0"/>
          </a:p>
          <a:p>
            <a:r>
              <a:rPr lang="en-US" sz="3600" dirty="0" smtClean="0"/>
              <a:t>Procurement </a:t>
            </a:r>
          </a:p>
          <a:p>
            <a:r>
              <a:rPr lang="en-US" sz="3600" dirty="0" smtClean="0"/>
              <a:t>Execution </a:t>
            </a:r>
          </a:p>
          <a:p>
            <a:r>
              <a:rPr lang="en-US" sz="3600" dirty="0" smtClean="0"/>
              <a:t>O&amp;M</a:t>
            </a:r>
          </a:p>
          <a:p>
            <a:r>
              <a:rPr lang="en-US" sz="3600" dirty="0" smtClean="0"/>
              <a:t>Financing </a:t>
            </a:r>
          </a:p>
          <a:p>
            <a:r>
              <a:rPr lang="en-US" sz="3600" dirty="0" smtClean="0"/>
              <a:t>Policy </a:t>
            </a:r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495800" y="1295400"/>
            <a:ext cx="4648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Resources Required: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resources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Laboratory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Library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Networking for data, experts, suppliers, institutions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Finance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2844" y="642918"/>
            <a:ext cx="884875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0" lvl="1" indent="12700" algn="just" eaLnBrk="0" hangingPunct="0">
              <a:spcBef>
                <a:spcPct val="50000"/>
              </a:spcBef>
              <a:buClr>
                <a:schemeClr val="bg1"/>
              </a:buClr>
              <a:buSzPct val="150000"/>
            </a:pPr>
            <a:r>
              <a:rPr lang="en-US" sz="2000" b="1" dirty="0" smtClean="0">
                <a:cs typeface="Arial" pitchFamily="34" charset="0"/>
              </a:rPr>
              <a:t>Exclusive </a:t>
            </a:r>
            <a:r>
              <a:rPr lang="en-US" sz="2000" b="1" dirty="0">
                <a:cs typeface="Arial" pitchFamily="34" charset="0"/>
              </a:rPr>
              <a:t>academic center of IIT Roorkee focusing on SHP development and recognized as National Resource Centre for Small Hydropower.</a:t>
            </a:r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/>
              <a:t>Large national database for resource assessment for SHP development and rural electrification created</a:t>
            </a:r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/>
              <a:t>Real time Digital  Simulator for </a:t>
            </a:r>
            <a:r>
              <a:rPr lang="en-US" sz="2000" b="1" dirty="0" err="1"/>
              <a:t>shp</a:t>
            </a:r>
            <a:r>
              <a:rPr lang="en-US" sz="2000" b="1" dirty="0"/>
              <a:t>  plants for </a:t>
            </a:r>
            <a:r>
              <a:rPr lang="en-US" sz="2000" b="1" dirty="0" smtClean="0"/>
              <a:t>training and research.</a:t>
            </a:r>
            <a:endParaRPr lang="en-US" sz="2000" b="1" dirty="0"/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/>
              <a:t>Expertise for field testing and performance evaluation of SHP stations </a:t>
            </a:r>
            <a:r>
              <a:rPr lang="en-US" sz="2000" b="1" dirty="0" smtClean="0"/>
              <a:t>e</a:t>
            </a:r>
            <a:r>
              <a:rPr lang="en-US" sz="2000" b="1" dirty="0"/>
              <a:t>.</a:t>
            </a:r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>
                <a:cs typeface="Arial" pitchFamily="34" charset="0"/>
              </a:rPr>
              <a:t>Prepared the National Standards/ Code of Practices for SHP development.</a:t>
            </a:r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 smtClean="0"/>
              <a:t>Imparting </a:t>
            </a:r>
            <a:r>
              <a:rPr lang="en-US" sz="2000" b="1" dirty="0"/>
              <a:t>training and </a:t>
            </a:r>
            <a:r>
              <a:rPr lang="en-US" sz="2000" b="1" dirty="0" smtClean="0"/>
              <a:t>education</a:t>
            </a:r>
          </a:p>
          <a:p>
            <a:pPr marL="465138" indent="-465138" algn="just" eaLnBrk="0" hangingPunct="0">
              <a:spcBef>
                <a:spcPct val="50000"/>
              </a:spcBef>
              <a:buClr>
                <a:schemeClr val="bg1"/>
              </a:buClr>
              <a:buSzPct val="150000"/>
              <a:buFont typeface="Wingdings" pitchFamily="2" charset="2"/>
              <a:buChar char="Ø"/>
            </a:pPr>
            <a:r>
              <a:rPr lang="en-US" sz="2000" b="1" dirty="0" smtClean="0"/>
              <a:t>Systematic  state master plans for </a:t>
            </a:r>
            <a:r>
              <a:rPr lang="en-US" sz="2000" b="1" dirty="0" err="1" smtClean="0"/>
              <a:t>shp</a:t>
            </a:r>
            <a:r>
              <a:rPr lang="en-US" sz="2000" b="1" dirty="0" smtClean="0"/>
              <a:t> and remote village </a:t>
            </a:r>
            <a:r>
              <a:rPr lang="en-US" sz="2000" b="1" dirty="0" smtClean="0"/>
              <a:t>electrification</a:t>
            </a:r>
            <a:endParaRPr lang="en-US" sz="2000" b="1" dirty="0" smtClean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85720" y="0"/>
            <a:ext cx="8858280" cy="46166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u="sng" dirty="0" smtClean="0">
                <a:cs typeface="Arial" pitchFamily="34" charset="0"/>
              </a:rPr>
              <a:t>Alternate Hydro Energy Centre- IIT </a:t>
            </a:r>
            <a:r>
              <a:rPr lang="en-US" sz="2400" b="1" u="sng" dirty="0" err="1" smtClean="0">
                <a:cs typeface="Arial" pitchFamily="34" charset="0"/>
              </a:rPr>
              <a:t>Roorkee</a:t>
            </a:r>
            <a:r>
              <a:rPr lang="en-US" sz="2400" b="1" u="sng" dirty="0" smtClean="0">
                <a:cs typeface="Arial" pitchFamily="34" charset="0"/>
              </a:rPr>
              <a:t> </a:t>
            </a:r>
            <a:endParaRPr lang="en-US" sz="2400" b="1" u="sng" dirty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0" y="0"/>
            <a:ext cx="4191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2060"/>
                </a:solidFill>
              </a:rPr>
              <a:t>Types of Hydropower</a:t>
            </a:r>
          </a:p>
          <a:p>
            <a:endParaRPr lang="en-US" sz="1600" b="1" dirty="0"/>
          </a:p>
          <a:p>
            <a:r>
              <a:rPr lang="en-US" sz="1600" b="1" dirty="0"/>
              <a:t>Run of River:</a:t>
            </a:r>
            <a:endParaRPr lang="en-US" sz="1600" dirty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email"/>
          <a:srcRect l="3300" t="3242" r="2640" b="4053"/>
          <a:stretch>
            <a:fillRect/>
          </a:stretch>
        </p:blipFill>
        <p:spPr bwMode="auto">
          <a:xfrm>
            <a:off x="467544" y="1052736"/>
            <a:ext cx="32940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 l="3551" r="5029" b="3551"/>
          <a:stretch>
            <a:fillRect/>
          </a:stretch>
        </p:blipFill>
        <p:spPr bwMode="auto">
          <a:xfrm>
            <a:off x="4283968" y="980728"/>
            <a:ext cx="3724744" cy="268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355976" y="61139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Reservoir Based Hydropower</a:t>
            </a:r>
            <a:endParaRPr lang="en-US" sz="1600" dirty="0"/>
          </a:p>
        </p:txBody>
      </p:sp>
      <p:pic>
        <p:nvPicPr>
          <p:cNvPr id="9217" name="Picture 1" descr="H:\international\IPCC\srren presentation\SRREN_05.08_v01_20110221_k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509120"/>
            <a:ext cx="3995322" cy="2160240"/>
          </a:xfrm>
          <a:prstGeom prst="rect">
            <a:avLst/>
          </a:prstGeom>
          <a:noFill/>
        </p:spPr>
      </p:pic>
      <p:pic>
        <p:nvPicPr>
          <p:cNvPr id="9218" name="Picture 2" descr="H:\international\IPCC\srren presentation\SRREN_05.07_v02_20110223_k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136906"/>
            <a:ext cx="3312368" cy="272109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79512" y="4149080"/>
            <a:ext cx="3024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Canal Fall Based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644008" y="3861048"/>
            <a:ext cx="3024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Pumped storage</a:t>
            </a:r>
            <a:endParaRPr lang="en-US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76200"/>
            <a:ext cx="8458200" cy="1371600"/>
          </a:xfrm>
          <a:solidFill>
            <a:srgbClr val="0000FF"/>
          </a:solidFill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chemeClr val="bg1"/>
                </a:solidFill>
              </a:rPr>
              <a:t>Real-Time Digital Simulator (RTDS) for Small Hydropower Plant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419100" y="5562600"/>
            <a:ext cx="8305800" cy="10668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en-US" sz="2800" b="1" smtClean="0">
                <a:latin typeface="Tahoma" pitchFamily="34" charset="0"/>
                <a:cs typeface="Tahoma" pitchFamily="34" charset="0"/>
              </a:rPr>
              <a:t>RTDS at Alternate Hydro Energy Centre </a:t>
            </a:r>
          </a:p>
          <a:p>
            <a:pPr algn="ctr" eaLnBrk="1" hangingPunct="1">
              <a:spcBef>
                <a:spcPct val="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en-US" sz="2800" b="1" smtClean="0">
                <a:latin typeface="Tahoma" pitchFamily="34" charset="0"/>
                <a:cs typeface="Tahoma" pitchFamily="34" charset="0"/>
              </a:rPr>
              <a:t>IIT Roorkee</a:t>
            </a:r>
          </a:p>
        </p:txBody>
      </p:sp>
      <p:pic>
        <p:nvPicPr>
          <p:cNvPr id="95236" name="Picture 9" descr="Simulat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62100"/>
            <a:ext cx="9144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2790825" y="23145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2941638" y="2230438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830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5138" indent="-465138" algn="just" eaLnBrk="0" hangingPunct="0">
              <a:buSzPct val="200000"/>
            </a:pPr>
            <a:endParaRPr lang="en-US" sz="2800" b="1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96261" name="Picture 6" descr="E:\arun k  Documents\MNES\courses\inetrnational\3 years Intl Course 2010, 2011, 2012\2013\Wmap Feb5 to 16 Feb 20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203200"/>
            <a:ext cx="8953500" cy="587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686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smtClean="0">
                <a:solidFill>
                  <a:srgbClr val="FF0000"/>
                </a:solidFill>
              </a:rPr>
              <a:t>ESTABLISHMENT OF R&amp;D HYDRAULIC TURBINE LABORATORY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181600" cy="5410200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R&amp;D hydro turbine Laboratory of International level at AHEC- IIT Roorkee </a:t>
            </a:r>
          </a:p>
          <a:p>
            <a:pPr marL="509588" lvl="1" indent="-336550" algn="just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research &amp; development</a:t>
            </a:r>
          </a:p>
          <a:p>
            <a:pPr marL="509588" lvl="1" indent="-336550" algn="just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turbine-model testing, </a:t>
            </a:r>
          </a:p>
          <a:p>
            <a:pPr marL="509588" lvl="1" indent="-336550" algn="just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human resource development (HRD)</a:t>
            </a:r>
          </a:p>
          <a:p>
            <a:pPr marL="509588" lvl="1" indent="-336550" algn="just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generation of design data</a:t>
            </a:r>
          </a:p>
          <a:p>
            <a:pPr marL="509588" lvl="1" indent="-336550" algn="just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design validation through CFD analysis</a:t>
            </a:r>
          </a:p>
          <a:p>
            <a:pPr marL="404813" lvl="1" indent="-404813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i="1" dirty="0" smtClean="0"/>
              <a:t>First independent facility in the region</a:t>
            </a:r>
          </a:p>
          <a:p>
            <a:pPr marL="509588" lvl="1" indent="-33655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 smtClean="0"/>
              <a:t>Head 15-60 m and  discharge 1000 </a:t>
            </a:r>
            <a:r>
              <a:rPr lang="en-US" sz="2400" dirty="0" err="1" smtClean="0"/>
              <a:t>lps</a:t>
            </a:r>
            <a:endParaRPr lang="en-US" sz="2400" dirty="0" smtClean="0"/>
          </a:p>
          <a:p>
            <a:pPr marL="509588" lvl="1" indent="-33655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 smtClean="0"/>
              <a:t>Building 15 x 24 m height +13.5 to – 6.5 m</a:t>
            </a:r>
            <a:endParaRPr lang="pt-BR" sz="2400" dirty="0" smtClean="0"/>
          </a:p>
          <a:p>
            <a:pPr marL="509588" lvl="1" indent="-33655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 smtClean="0"/>
              <a:t>Water storage  600  cubic 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Laboratory is expected to be commissioned by June 2015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 smtClean="0"/>
              <a:t>Sponsor- Ministry of New &amp; Renewable Energy, </a:t>
            </a:r>
            <a:r>
              <a:rPr lang="en-US" dirty="0" err="1" smtClean="0"/>
              <a:t>GoI</a:t>
            </a:r>
            <a:endParaRPr lang="en-US" dirty="0" smtClean="0"/>
          </a:p>
        </p:txBody>
      </p:sp>
      <p:pic>
        <p:nvPicPr>
          <p:cNvPr id="97284" name="Picture 6" descr="iit 16 ja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27650" y="4857750"/>
            <a:ext cx="38163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Picture 4" descr="G:\arunkD\MNES\testinf shp stations\Hydraulic turbine lab\photos\Photos 10.11.2014\DSC05208.JPG"/>
          <p:cNvPicPr>
            <a:picLocks noChangeAspect="1" noChangeArrowheads="1"/>
          </p:cNvPicPr>
          <p:nvPr/>
        </p:nvPicPr>
        <p:blipFill>
          <a:blip r:embed="rId3" cstate="email"/>
          <a:srcRect r="-1695"/>
          <a:stretch>
            <a:fillRect/>
          </a:stretch>
        </p:blipFill>
        <p:spPr bwMode="auto">
          <a:xfrm>
            <a:off x="5715000" y="2286000"/>
            <a:ext cx="32956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6" name="Picture 3" descr="G:\arunkD\MNES\testinf shp stations\Hydraulic turbine lab\photos\Photos 10.11.2014\DSC051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500063"/>
            <a:ext cx="31591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6" descr="IIT_Roorke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4" descr="AHEC bldg feb 200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2038" y="3581400"/>
            <a:ext cx="437356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017713" y="2590800"/>
            <a:ext cx="4929187" cy="81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 Black"/>
              </a:rPr>
              <a:t>Thank You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/>
              <a:t/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327025" y="24304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Arial Black" pitchFamily="34" charset="0"/>
            </a:endParaRPr>
          </a:p>
        </p:txBody>
      </p:sp>
      <p:pic>
        <p:nvPicPr>
          <p:cNvPr id="37892" name="Content Placeholder 8" descr="PICT00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5913" y="381000"/>
            <a:ext cx="4116387" cy="2833688"/>
          </a:xfrm>
        </p:spPr>
      </p:pic>
      <p:pic>
        <p:nvPicPr>
          <p:cNvPr id="37893" name="Picture 10" descr="PICT003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352800"/>
            <a:ext cx="40719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11" descr="PICT021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381000"/>
            <a:ext cx="415290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13" descr="PICT020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00600" y="3352800"/>
            <a:ext cx="40449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356100" y="3646488"/>
            <a:ext cx="4724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altLang="ja-JP" sz="2000">
                <a:ea typeface="Times" pitchFamily="18" charset="0"/>
                <a:cs typeface="Times New Roman" pitchFamily="18" charset="0"/>
              </a:rPr>
              <a:t>Low head power plant (90 MW) </a:t>
            </a:r>
            <a:r>
              <a:rPr lang="en-US" sz="2000">
                <a:ea typeface="Times" pitchFamily="18" charset="0"/>
                <a:cs typeface="Times New Roman" pitchFamily="18" charset="0"/>
              </a:rPr>
              <a:t>BIRSFELDEN</a:t>
            </a:r>
            <a:r>
              <a:rPr lang="en-US" altLang="ja-JP" sz="2000">
                <a:ea typeface="Times" pitchFamily="18" charset="0"/>
                <a:cs typeface="Times New Roman" pitchFamily="18" charset="0"/>
              </a:rPr>
              <a:t>, (head 3 to 9 m) Rhine river, Switzerland</a:t>
            </a:r>
            <a:endParaRPr lang="en-US" altLang="ja-JP" sz="4000">
              <a:ea typeface="Times" pitchFamily="18" charset="0"/>
              <a:cs typeface="Times New Roman" pitchFamily="18" charset="0"/>
            </a:endParaRPr>
          </a:p>
        </p:txBody>
      </p:sp>
      <p:pic>
        <p:nvPicPr>
          <p:cNvPr id="27651" name="Picture 4" descr="DSCN16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25" y="333375"/>
            <a:ext cx="43973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-107950" y="3656013"/>
            <a:ext cx="4724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altLang="ja-JP" sz="2000">
                <a:ea typeface="Times" pitchFamily="18" charset="0"/>
                <a:cs typeface="Times New Roman" pitchFamily="18" charset="0"/>
              </a:rPr>
              <a:t>Low head power plant (4.5MW) Madhavmantri, </a:t>
            </a:r>
            <a:r>
              <a:rPr lang="en-US" altLang="ja-JP" sz="2000">
                <a:ea typeface="Times" pitchFamily="18" charset="0"/>
                <a:cs typeface="Times New Roman" pitchFamily="18" charset="0"/>
              </a:rPr>
              <a:t>(head 4.5 m) </a:t>
            </a:r>
            <a:r>
              <a:rPr lang="en-GB" altLang="ja-JP" sz="2000">
                <a:ea typeface="Times" pitchFamily="18" charset="0"/>
                <a:cs typeface="Times New Roman" pitchFamily="18" charset="0"/>
              </a:rPr>
              <a:t>Kaveri River, India</a:t>
            </a:r>
            <a:endParaRPr lang="en-US" altLang="ja-JP" sz="4000">
              <a:ea typeface="Times" pitchFamily="18" charset="0"/>
              <a:cs typeface="Times New Roman" pitchFamily="18" charset="0"/>
            </a:endParaRP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1981200" y="5334000"/>
            <a:ext cx="4724400" cy="708025"/>
          </a:xfrm>
          <a:prstGeom prst="rect">
            <a:avLst/>
          </a:prstGeom>
          <a:solidFill>
            <a:srgbClr val="090E7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altLang="ja-JP" sz="4000" b="1">
                <a:solidFill>
                  <a:schemeClr val="bg1"/>
                </a:solidFill>
                <a:ea typeface="Times" pitchFamily="18" charset="0"/>
                <a:cs typeface="Times New Roman" pitchFamily="18" charset="0"/>
              </a:rPr>
              <a:t>Examples </a:t>
            </a:r>
            <a:endParaRPr lang="en-US" altLang="ja-JP" sz="6600" b="1">
              <a:solidFill>
                <a:schemeClr val="bg1"/>
              </a:solidFill>
              <a:ea typeface="Times" pitchFamily="18" charset="0"/>
              <a:cs typeface="Times New Roman" pitchFamily="18" charset="0"/>
            </a:endParaRPr>
          </a:p>
        </p:txBody>
      </p:sp>
      <p:pic>
        <p:nvPicPr>
          <p:cNvPr id="7" name="Picture 6" descr="4163693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451023"/>
            <a:ext cx="4283968" cy="312199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 sz="14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0179" name="Text Box 6"/>
          <p:cNvSpPr txBox="1">
            <a:spLocks noChangeArrowheads="1"/>
          </p:cNvSpPr>
          <p:nvPr/>
        </p:nvSpPr>
        <p:spPr bwMode="auto">
          <a:xfrm>
            <a:off x="228600" y="820738"/>
            <a:ext cx="89154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0900" indent="-850900" algn="just">
              <a:buSzPct val="150000"/>
              <a:defRPr/>
            </a:pPr>
            <a:r>
              <a:rPr lang="en-US" sz="3600" b="1" dirty="0">
                <a:latin typeface="+mn-lt"/>
              </a:rPr>
              <a:t>Social Sector SHPs- 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aims to supply electricity specially in stand alone mode, 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characterized with poor load factor and of small capacity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often involved in distribution also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Often are fully supported by government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O&amp;M is recovered through  user charges collection</a:t>
            </a:r>
          </a:p>
          <a:p>
            <a:pPr marL="850900" indent="-850900" algn="just">
              <a:buSzPct val="150000"/>
              <a:defRPr/>
            </a:pPr>
            <a:r>
              <a:rPr lang="en-US" sz="3600" b="1" dirty="0">
                <a:latin typeface="+mn-lt"/>
              </a:rPr>
              <a:t>Commercial SHPs- 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aims to sell electricity to power distributing or trading companies or for captive use, </a:t>
            </a:r>
          </a:p>
          <a:p>
            <a:pPr marL="1308100" lvl="1" indent="-850900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are grid connected</a:t>
            </a:r>
            <a:r>
              <a:rPr lang="en-US" sz="2200" b="1" dirty="0"/>
              <a:t> </a:t>
            </a:r>
            <a:r>
              <a:rPr lang="en-US" sz="2200" b="1" dirty="0">
                <a:latin typeface="+mj-lt"/>
              </a:rPr>
              <a:t>and are relatively  larger capacity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have high load factor</a:t>
            </a:r>
          </a:p>
          <a:p>
            <a:pPr marL="1308100" lvl="1" indent="-850900" algn="just">
              <a:buSzPct val="150000"/>
              <a:buFont typeface="Arial" pitchFamily="34" charset="0"/>
              <a:buChar char="•"/>
              <a:defRPr/>
            </a:pPr>
            <a:r>
              <a:rPr lang="en-US" sz="2200" b="1" dirty="0">
                <a:latin typeface="+mn-lt"/>
              </a:rPr>
              <a:t>Financially sound </a:t>
            </a:r>
            <a:endParaRPr lang="en-US" b="1" dirty="0"/>
          </a:p>
          <a:p>
            <a:pPr marL="508000" lvl="1" indent="-50800" algn="just">
              <a:buSzPct val="150000"/>
              <a:defRPr/>
            </a:pPr>
            <a:r>
              <a:rPr lang="en-US" b="1" i="1" dirty="0"/>
              <a:t>Both are required and  different level of approach, subsidy,  tariff etc are needed</a:t>
            </a:r>
            <a:endParaRPr lang="en-US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1066800" y="144463"/>
            <a:ext cx="6858000" cy="5540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>
                <a:solidFill>
                  <a:srgbClr val="FFFFFF"/>
                </a:solidFill>
              </a:rPr>
              <a:t>PURPOSE of SHP</a:t>
            </a:r>
            <a:endParaRPr lang="en-US" sz="3000">
              <a:solidFill>
                <a:srgbClr val="FFFFFF"/>
              </a:solidFill>
            </a:endParaRP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ED9FA-B652-4957-877C-0AB1CF99C177}" type="slidenum">
              <a:rPr lang="en-US" smtClean="0">
                <a:latin typeface="Arial" pitchFamily="34" charset="0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mall hydro in Lao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5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724525" y="1196975"/>
            <a:ext cx="2559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Transmission line</a:t>
            </a:r>
          </a:p>
        </p:txBody>
      </p:sp>
      <p:sp>
        <p:nvSpPr>
          <p:cNvPr id="34820" name="Line 5"/>
          <p:cNvSpPr>
            <a:spLocks noChangeShapeType="1"/>
          </p:cNvSpPr>
          <p:nvPr/>
        </p:nvSpPr>
        <p:spPr bwMode="auto">
          <a:xfrm flipH="1">
            <a:off x="5867400" y="1628775"/>
            <a:ext cx="288925" cy="28733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273050" y="3716338"/>
            <a:ext cx="206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Guiding water</a:t>
            </a:r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1187450" y="4149725"/>
            <a:ext cx="0" cy="863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35150" y="3068638"/>
            <a:ext cx="189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Rotating unit</a:t>
            </a:r>
          </a:p>
        </p:txBody>
      </p:sp>
      <p:sp>
        <p:nvSpPr>
          <p:cNvPr id="34824" name="Line 9"/>
          <p:cNvSpPr>
            <a:spLocks noChangeShapeType="1"/>
          </p:cNvSpPr>
          <p:nvPr/>
        </p:nvSpPr>
        <p:spPr bwMode="auto">
          <a:xfrm>
            <a:off x="3779838" y="3500438"/>
            <a:ext cx="863600" cy="792162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4825" name="Picture 2" descr="100_00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Text Box 3"/>
          <p:cNvSpPr txBox="1">
            <a:spLocks noChangeArrowheads="1"/>
          </p:cNvSpPr>
          <p:nvPr/>
        </p:nvSpPr>
        <p:spPr bwMode="auto">
          <a:xfrm>
            <a:off x="290513" y="304800"/>
            <a:ext cx="33670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/>
              <a:t>Local hydropower on Nam Ngouang</a:t>
            </a:r>
          </a:p>
        </p:txBody>
      </p:sp>
      <p:sp>
        <p:nvSpPr>
          <p:cNvPr id="39947" name="Slide Number Placeholder 10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DD1B003-E745-4D01-8976-FB801FA22566}" type="slidenum">
              <a:rPr lang="en-US" sz="1400" smtClean="0">
                <a:solidFill>
                  <a:srgbClr val="04617B"/>
                </a:solidFill>
                <a:latin typeface="Arial" pitchFamily="34" charset="0"/>
              </a:rPr>
              <a:pPr>
                <a:defRPr/>
              </a:pPr>
              <a:t>7</a:t>
            </a:fld>
            <a:endParaRPr lang="en-US" sz="1400" smtClean="0">
              <a:solidFill>
                <a:srgbClr val="04617B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ChangeArrowheads="1"/>
          </p:cNvSpPr>
          <p:nvPr/>
        </p:nvSpPr>
        <p:spPr bwMode="auto">
          <a:xfrm>
            <a:off x="5105400" y="1600200"/>
            <a:ext cx="3429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/>
              <a:t>Small Hydro owned by individuals</a:t>
            </a:r>
          </a:p>
        </p:txBody>
      </p:sp>
      <p:pic>
        <p:nvPicPr>
          <p:cNvPr id="35843" name="Picture 2" descr="for repo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43400" y="3467100"/>
            <a:ext cx="43434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2800" y="384175"/>
            <a:ext cx="3965575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ChangeArrowheads="1"/>
          </p:cNvSpPr>
          <p:nvPr/>
        </p:nvSpPr>
        <p:spPr bwMode="auto">
          <a:xfrm>
            <a:off x="5214942" y="1571612"/>
            <a:ext cx="36274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Small Hydro owned by </a:t>
            </a:r>
            <a:r>
              <a:rPr lang="en-US" sz="3200" b="1" dirty="0" smtClean="0"/>
              <a:t>EDC in </a:t>
            </a:r>
            <a:r>
              <a:rPr lang="en-US" sz="3200" b="1" dirty="0" err="1" smtClean="0"/>
              <a:t>Combodia</a:t>
            </a:r>
            <a:endParaRPr lang="en-US" sz="3200" b="1" dirty="0"/>
          </a:p>
        </p:txBody>
      </p:sp>
      <p:pic>
        <p:nvPicPr>
          <p:cNvPr id="24579" name="Picture 2" descr="for repor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" y="420688"/>
            <a:ext cx="4075113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" descr="photo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481388"/>
            <a:ext cx="4495800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I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8">
    <a:dk1>
      <a:srgbClr val="003366"/>
    </a:dk1>
    <a:lt1>
      <a:srgbClr val="FFFFFF"/>
    </a:lt1>
    <a:dk2>
      <a:srgbClr val="000099"/>
    </a:dk2>
    <a:lt2>
      <a:srgbClr val="CCFFFF"/>
    </a:lt2>
    <a:accent1>
      <a:srgbClr val="3366CC"/>
    </a:accent1>
    <a:accent2>
      <a:srgbClr val="00B000"/>
    </a:accent2>
    <a:accent3>
      <a:srgbClr val="AAAACA"/>
    </a:accent3>
    <a:accent4>
      <a:srgbClr val="DADADA"/>
    </a:accent4>
    <a:accent5>
      <a:srgbClr val="ADB8E2"/>
    </a:accent5>
    <a:accent6>
      <a:srgbClr val="009F00"/>
    </a:accent6>
    <a:hlink>
      <a:srgbClr val="66CCFF"/>
    </a:hlink>
    <a:folHlink>
      <a:srgbClr val="FFE701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24700</TotalTime>
  <Words>1982</Words>
  <Application>Microsoft Office PowerPoint</Application>
  <PresentationFormat>On-screen Show (4:3)</PresentationFormat>
  <Paragraphs>445</Paragraphs>
  <Slides>44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EVI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WATER MILLS </vt:lpstr>
      <vt:lpstr>Slide 11</vt:lpstr>
      <vt:lpstr>Slide 12</vt:lpstr>
      <vt:lpstr>Typical In-Pipe Turbine Generator </vt:lpstr>
      <vt:lpstr>Slide 14</vt:lpstr>
      <vt:lpstr>Slide 15</vt:lpstr>
      <vt:lpstr>Slide 16</vt:lpstr>
      <vt:lpstr>Slide 17</vt:lpstr>
      <vt:lpstr>DIFFERENT TYPES OF WEIRS</vt:lpstr>
      <vt:lpstr>Slide 19</vt:lpstr>
      <vt:lpstr>Slide 20</vt:lpstr>
      <vt:lpstr>Slide 21</vt:lpstr>
      <vt:lpstr>Micro Hydro Quality standard</vt:lpstr>
      <vt:lpstr>Slide 23</vt:lpstr>
      <vt:lpstr>Slide 24</vt:lpstr>
      <vt:lpstr>Case study of “Ramgad MHP” in District Nainital</vt:lpstr>
      <vt:lpstr>Slide 26</vt:lpstr>
      <vt:lpstr>Ramgad Micro Hydel Project</vt:lpstr>
      <vt:lpstr>The Present Scenario at Ramgarh</vt:lpstr>
      <vt:lpstr>Slide 29</vt:lpstr>
      <vt:lpstr>Institutional framework</vt:lpstr>
      <vt:lpstr>Existing Ownership Model for off-grid rural electrification</vt:lpstr>
      <vt:lpstr>Cross linkages with other programmes</vt:lpstr>
      <vt:lpstr>Slide 33</vt:lpstr>
      <vt:lpstr>Typical village load and Hydro during Lean season</vt:lpstr>
      <vt:lpstr>Slide 35</vt:lpstr>
      <vt:lpstr>Slide 36</vt:lpstr>
      <vt:lpstr>   Challenges observed on existing small plants and recommendations</vt:lpstr>
      <vt:lpstr>for capacity building </vt:lpstr>
      <vt:lpstr>Slide 39</vt:lpstr>
      <vt:lpstr>Real-Time Digital Simulator (RTDS) for Small Hydropower Plant</vt:lpstr>
      <vt:lpstr>Slide 41</vt:lpstr>
      <vt:lpstr>ESTABLISHMENT OF R&amp;D HYDRAULIC TURBINE LABORATORY</vt:lpstr>
      <vt:lpstr>Slide 43</vt:lpstr>
      <vt:lpstr>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&amp; Profile</dc:title>
  <dc:creator>EVI</dc:creator>
  <cp:lastModifiedBy>hp</cp:lastModifiedBy>
  <cp:revision>1047</cp:revision>
  <cp:lastPrinted>1601-01-01T00:00:00Z</cp:lastPrinted>
  <dcterms:created xsi:type="dcterms:W3CDTF">2008-07-16T11:02:12Z</dcterms:created>
  <dcterms:modified xsi:type="dcterms:W3CDTF">2015-01-28T03:56:51Z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